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77" r:id="rId2"/>
    <p:sldMasterId id="2147483689" r:id="rId3"/>
  </p:sldMasterIdLst>
  <p:notesMasterIdLst>
    <p:notesMasterId r:id="rId30"/>
  </p:notesMasterIdLst>
  <p:sldIdLst>
    <p:sldId id="256" r:id="rId4"/>
    <p:sldId id="292" r:id="rId5"/>
    <p:sldId id="293" r:id="rId6"/>
    <p:sldId id="294" r:id="rId7"/>
    <p:sldId id="295" r:id="rId8"/>
    <p:sldId id="277" r:id="rId9"/>
    <p:sldId id="272" r:id="rId10"/>
    <p:sldId id="285" r:id="rId11"/>
    <p:sldId id="287" r:id="rId12"/>
    <p:sldId id="280" r:id="rId13"/>
    <p:sldId id="281" r:id="rId14"/>
    <p:sldId id="283" r:id="rId15"/>
    <p:sldId id="296" r:id="rId16"/>
    <p:sldId id="289" r:id="rId17"/>
    <p:sldId id="290" r:id="rId18"/>
    <p:sldId id="297" r:id="rId19"/>
    <p:sldId id="291" r:id="rId20"/>
    <p:sldId id="298" r:id="rId21"/>
    <p:sldId id="300" r:id="rId22"/>
    <p:sldId id="301" r:id="rId23"/>
    <p:sldId id="299" r:id="rId24"/>
    <p:sldId id="302" r:id="rId25"/>
    <p:sldId id="305" r:id="rId26"/>
    <p:sldId id="303" r:id="rId27"/>
    <p:sldId id="306" r:id="rId28"/>
    <p:sldId id="304" r:id="rId29"/>
  </p:sldIdLst>
  <p:sldSz cx="9144000" cy="6858000" type="screen4x3"/>
  <p:notesSz cx="6858000" cy="9144000"/>
  <p:embeddedFontLst>
    <p:embeddedFont>
      <p:font typeface="Agency FB" panose="020B0503020202020204" pitchFamily="34" charset="0"/>
      <p:regular r:id="rId31"/>
      <p:bold r:id="rId32"/>
    </p:embeddedFont>
    <p:embeddedFont>
      <p:font typeface="Aharoni" panose="02010803020104030203" pitchFamily="2" charset="-79"/>
      <p:bold r:id="rId33"/>
    </p:embeddedFont>
    <p:embeddedFont>
      <p:font typeface="Algerian" panose="04020705040A02060702" pitchFamily="82" charset="0"/>
      <p:regular r:id="rId34"/>
    </p:embeddedFont>
    <p:embeddedFont>
      <p:font typeface="Bahnschrift SemiBold Condensed" panose="020B0502040204020203" pitchFamily="34" charset="0"/>
      <p:bold r:id="rId35"/>
    </p:embeddedFont>
    <p:embeddedFont>
      <p:font typeface="Calibri" panose="020F0502020204030204" pitchFamily="3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RYNBVtxuzAHXrqckDjEGmTs11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94660"/>
  </p:normalViewPr>
  <p:slideViewPr>
    <p:cSldViewPr snapToGrid="0">
      <p:cViewPr varScale="1">
        <p:scale>
          <a:sx n="105" d="100"/>
          <a:sy n="105" d="100"/>
        </p:scale>
        <p:origin x="158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font" Target="fonts/font14.fntdata"/><Relationship Id="rId52"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2.jp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3.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62023" y="379646"/>
            <a:ext cx="8874505" cy="189427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3000" b="1" i="0" u="none" strike="noStrike" cap="none" dirty="0">
                <a:solidFill>
                  <a:schemeClr val="dk1"/>
                </a:solidFill>
                <a:latin typeface="Arial"/>
                <a:ea typeface="Arial"/>
                <a:cs typeface="Arial"/>
                <a:sym typeface="Arial"/>
              </a:rPr>
              <a:t>       </a:t>
            </a:r>
            <a:r>
              <a:rPr lang="en-US" sz="6600" b="1" dirty="0">
                <a:solidFill>
                  <a:schemeClr val="tx2">
                    <a:lumMod val="50000"/>
                  </a:schemeClr>
                </a:solidFill>
                <a:effectLst>
                  <a:outerShdw blurRad="38100" dist="38100" dir="2700000" algn="tl">
                    <a:srgbClr val="000000">
                      <a:alpha val="43137"/>
                    </a:srgbClr>
                  </a:outerShdw>
                </a:effectLst>
                <a:latin typeface="Agency FB" panose="020B0503020202020204" pitchFamily="34" charset="0"/>
              </a:rPr>
              <a:t>LIVER DISEASE PREDICTION</a:t>
            </a:r>
            <a:endParaRPr lang="en-US" sz="6600" b="0" i="0" u="none" strike="noStrike" cap="none" dirty="0">
              <a:solidFill>
                <a:schemeClr val="tx2">
                  <a:lumMod val="50000"/>
                </a:schemeClr>
              </a:solidFill>
              <a:latin typeface="Arial"/>
              <a:ea typeface="Arial"/>
              <a:cs typeface="Arial"/>
              <a:sym typeface="Arial"/>
            </a:endParaRPr>
          </a:p>
        </p:txBody>
      </p:sp>
      <p:pic>
        <p:nvPicPr>
          <p:cNvPr id="333" name="Google Shape;333;p1"/>
          <p:cNvPicPr preferRelativeResize="0"/>
          <p:nvPr/>
        </p:nvPicPr>
        <p:blipFill rotWithShape="1">
          <a:blip r:embed="rId3">
            <a:alphaModFix/>
          </a:blip>
          <a:srcRect/>
          <a:stretch/>
        </p:blipFill>
        <p:spPr>
          <a:xfrm>
            <a:off x="9864406" y="150184"/>
            <a:ext cx="1187051" cy="411359"/>
          </a:xfrm>
          <a:prstGeom prst="rect">
            <a:avLst/>
          </a:prstGeom>
          <a:noFill/>
          <a:ln>
            <a:noFill/>
          </a:ln>
        </p:spPr>
      </p:pic>
      <p:sp>
        <p:nvSpPr>
          <p:cNvPr id="334" name="Google Shape;334;p1"/>
          <p:cNvSpPr txBox="1"/>
          <p:nvPr/>
        </p:nvSpPr>
        <p:spPr>
          <a:xfrm>
            <a:off x="2696901" y="5266481"/>
            <a:ext cx="33566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FF0000"/>
                </a:solidFill>
                <a:latin typeface="Century Gothic"/>
                <a:ea typeface="Century Gothic"/>
                <a:cs typeface="Century Gothic"/>
                <a:sym typeface="Century Gothic"/>
              </a:rPr>
              <a:t> </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813EB84D-0EF9-F433-A8C6-452798402EF5}"/>
              </a:ext>
            </a:extLst>
          </p:cNvPr>
          <p:cNvSpPr txBox="1"/>
          <p:nvPr/>
        </p:nvSpPr>
        <p:spPr>
          <a:xfrm>
            <a:off x="-1967078" y="1711035"/>
            <a:ext cx="7537015" cy="830997"/>
          </a:xfrm>
          <a:prstGeom prst="rect">
            <a:avLst/>
          </a:prstGeom>
          <a:noFill/>
        </p:spPr>
        <p:txBody>
          <a:bodyPr wrap="square">
            <a:spAutoFit/>
          </a:bodyPr>
          <a:lstStyle/>
          <a:p>
            <a:r>
              <a:rPr lang="en-IN" sz="2800" b="1" dirty="0">
                <a:solidFill>
                  <a:schemeClr val="accent2">
                    <a:lumMod val="50000"/>
                  </a:schemeClr>
                </a:solidFill>
                <a:effectLst>
                  <a:outerShdw blurRad="38100" dist="38100" dir="2700000" algn="tl">
                    <a:srgbClr val="000000">
                      <a:alpha val="43137"/>
                    </a:srgbClr>
                  </a:outerShdw>
                </a:effectLst>
                <a:latin typeface="Algerian" panose="04020705040A02060702" pitchFamily="82" charset="0"/>
              </a:rPr>
              <a:t>MENTOR : VARUN VENNALAGANTI</a:t>
            </a:r>
          </a:p>
          <a:p>
            <a:endParaRPr lang="en-IN" sz="2000" b="1" dirty="0">
              <a:solidFill>
                <a:schemeClr val="accent2">
                  <a:lumMod val="50000"/>
                </a:schemeClr>
              </a:solidFill>
            </a:endParaRPr>
          </a:p>
        </p:txBody>
      </p:sp>
      <p:pic>
        <p:nvPicPr>
          <p:cNvPr id="1026" name="Picture 2" descr="Overview - Data Analytics and AI for Advanced Liver Disease - Mayo Clinic  Research">
            <a:extLst>
              <a:ext uri="{FF2B5EF4-FFF2-40B4-BE49-F238E27FC236}">
                <a16:creationId xmlns:a16="http://schemas.microsoft.com/office/drawing/2014/main" id="{9BA880C3-B203-6744-50FA-6885AB258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703" y="2542032"/>
            <a:ext cx="13255160" cy="4315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FBF63-51F1-088A-B8C1-02321B9B05D3}"/>
              </a:ext>
            </a:extLst>
          </p:cNvPr>
          <p:cNvPicPr>
            <a:picLocks noChangeAspect="1"/>
          </p:cNvPicPr>
          <p:nvPr/>
        </p:nvPicPr>
        <p:blipFill>
          <a:blip r:embed="rId2"/>
          <a:stretch>
            <a:fillRect/>
          </a:stretch>
        </p:blipFill>
        <p:spPr>
          <a:xfrm>
            <a:off x="4505324" y="812737"/>
            <a:ext cx="6215064" cy="3963886"/>
          </a:xfrm>
          <a:prstGeom prst="rect">
            <a:avLst/>
          </a:prstGeom>
        </p:spPr>
      </p:pic>
      <p:pic>
        <p:nvPicPr>
          <p:cNvPr id="5" name="Picture 4">
            <a:extLst>
              <a:ext uri="{FF2B5EF4-FFF2-40B4-BE49-F238E27FC236}">
                <a16:creationId xmlns:a16="http://schemas.microsoft.com/office/drawing/2014/main" id="{ECA32BB9-CE9D-CDD4-7F60-213E54FEC553}"/>
              </a:ext>
            </a:extLst>
          </p:cNvPr>
          <p:cNvPicPr>
            <a:picLocks noChangeAspect="1"/>
          </p:cNvPicPr>
          <p:nvPr/>
        </p:nvPicPr>
        <p:blipFill>
          <a:blip r:embed="rId3"/>
          <a:stretch>
            <a:fillRect/>
          </a:stretch>
        </p:blipFill>
        <p:spPr>
          <a:xfrm>
            <a:off x="4505324" y="4761005"/>
            <a:ext cx="6105526" cy="1636108"/>
          </a:xfrm>
          <a:prstGeom prst="rect">
            <a:avLst/>
          </a:prstGeom>
        </p:spPr>
      </p:pic>
      <p:pic>
        <p:nvPicPr>
          <p:cNvPr id="7" name="Picture 6">
            <a:extLst>
              <a:ext uri="{FF2B5EF4-FFF2-40B4-BE49-F238E27FC236}">
                <a16:creationId xmlns:a16="http://schemas.microsoft.com/office/drawing/2014/main" id="{CB555BBD-171F-3C79-28CE-88198F20A4F0}"/>
              </a:ext>
            </a:extLst>
          </p:cNvPr>
          <p:cNvPicPr>
            <a:picLocks noChangeAspect="1"/>
          </p:cNvPicPr>
          <p:nvPr/>
        </p:nvPicPr>
        <p:blipFill>
          <a:blip r:embed="rId4"/>
          <a:stretch>
            <a:fillRect/>
          </a:stretch>
        </p:blipFill>
        <p:spPr>
          <a:xfrm>
            <a:off x="10610850" y="2628557"/>
            <a:ext cx="585856" cy="494849"/>
          </a:xfrm>
          <a:prstGeom prst="rect">
            <a:avLst/>
          </a:prstGeom>
        </p:spPr>
      </p:pic>
      <p:pic>
        <p:nvPicPr>
          <p:cNvPr id="8" name="Picture 7">
            <a:extLst>
              <a:ext uri="{FF2B5EF4-FFF2-40B4-BE49-F238E27FC236}">
                <a16:creationId xmlns:a16="http://schemas.microsoft.com/office/drawing/2014/main" id="{CFEC4B56-3D1A-3FE2-7C2A-22A49463757A}"/>
              </a:ext>
            </a:extLst>
          </p:cNvPr>
          <p:cNvPicPr>
            <a:picLocks noChangeAspect="1"/>
          </p:cNvPicPr>
          <p:nvPr/>
        </p:nvPicPr>
        <p:blipFill>
          <a:blip r:embed="rId5"/>
          <a:stretch>
            <a:fillRect/>
          </a:stretch>
        </p:blipFill>
        <p:spPr>
          <a:xfrm>
            <a:off x="-1455663" y="883347"/>
            <a:ext cx="5637137" cy="4434587"/>
          </a:xfrm>
          <a:prstGeom prst="rect">
            <a:avLst/>
          </a:prstGeom>
        </p:spPr>
      </p:pic>
      <p:pic>
        <p:nvPicPr>
          <p:cNvPr id="9" name="Picture 8">
            <a:extLst>
              <a:ext uri="{FF2B5EF4-FFF2-40B4-BE49-F238E27FC236}">
                <a16:creationId xmlns:a16="http://schemas.microsoft.com/office/drawing/2014/main" id="{61955023-C92D-1B16-0DB1-293C1B983BD6}"/>
              </a:ext>
            </a:extLst>
          </p:cNvPr>
          <p:cNvPicPr>
            <a:picLocks noChangeAspect="1"/>
          </p:cNvPicPr>
          <p:nvPr/>
        </p:nvPicPr>
        <p:blipFill>
          <a:blip r:embed="rId6"/>
          <a:stretch>
            <a:fillRect/>
          </a:stretch>
        </p:blipFill>
        <p:spPr>
          <a:xfrm>
            <a:off x="-1455663" y="5317934"/>
            <a:ext cx="5637137" cy="1079179"/>
          </a:xfrm>
          <a:prstGeom prst="rect">
            <a:avLst/>
          </a:prstGeom>
        </p:spPr>
      </p:pic>
      <p:pic>
        <p:nvPicPr>
          <p:cNvPr id="10" name="Picture 9">
            <a:extLst>
              <a:ext uri="{FF2B5EF4-FFF2-40B4-BE49-F238E27FC236}">
                <a16:creationId xmlns:a16="http://schemas.microsoft.com/office/drawing/2014/main" id="{73131308-D335-5482-ACA3-80BFA5A11B99}"/>
              </a:ext>
            </a:extLst>
          </p:cNvPr>
          <p:cNvPicPr>
            <a:picLocks noChangeAspect="1"/>
          </p:cNvPicPr>
          <p:nvPr/>
        </p:nvPicPr>
        <p:blipFill>
          <a:blip r:embed="rId7"/>
          <a:stretch>
            <a:fillRect/>
          </a:stretch>
        </p:blipFill>
        <p:spPr>
          <a:xfrm>
            <a:off x="-2290632" y="2749121"/>
            <a:ext cx="798364" cy="584629"/>
          </a:xfrm>
          <a:prstGeom prst="rect">
            <a:avLst/>
          </a:prstGeom>
        </p:spPr>
      </p:pic>
      <p:sp>
        <p:nvSpPr>
          <p:cNvPr id="11" name="TextBox 10">
            <a:extLst>
              <a:ext uri="{FF2B5EF4-FFF2-40B4-BE49-F238E27FC236}">
                <a16:creationId xmlns:a16="http://schemas.microsoft.com/office/drawing/2014/main" id="{CAED8EF2-2C6E-62EE-5683-C0736C7B446E}"/>
              </a:ext>
            </a:extLst>
          </p:cNvPr>
          <p:cNvSpPr txBox="1"/>
          <p:nvPr/>
        </p:nvSpPr>
        <p:spPr>
          <a:xfrm>
            <a:off x="2133600" y="95250"/>
            <a:ext cx="3581400" cy="523220"/>
          </a:xfrm>
          <a:prstGeom prst="rect">
            <a:avLst/>
          </a:prstGeom>
          <a:noFill/>
        </p:spPr>
        <p:txBody>
          <a:bodyPr wrap="square" rtlCol="0">
            <a:spAutoFit/>
          </a:bodyPr>
          <a:lstStyle/>
          <a:p>
            <a:pPr algn="ctr"/>
            <a:r>
              <a:rPr lang="en-IN" sz="2800" dirty="0">
                <a:solidFill>
                  <a:schemeClr val="accent6">
                    <a:lumMod val="75000"/>
                  </a:schemeClr>
                </a:solidFill>
                <a:latin typeface="Algerian" panose="04020705040A02060702" pitchFamily="82" charset="0"/>
              </a:rPr>
              <a:t>Pair plot</a:t>
            </a:r>
          </a:p>
        </p:txBody>
      </p:sp>
      <p:sp>
        <p:nvSpPr>
          <p:cNvPr id="12" name="TextBox 11">
            <a:extLst>
              <a:ext uri="{FF2B5EF4-FFF2-40B4-BE49-F238E27FC236}">
                <a16:creationId xmlns:a16="http://schemas.microsoft.com/office/drawing/2014/main" id="{FCD95F21-FB3A-FD58-0340-3A2C9C4F89E9}"/>
              </a:ext>
            </a:extLst>
          </p:cNvPr>
          <p:cNvSpPr txBox="1"/>
          <p:nvPr/>
        </p:nvSpPr>
        <p:spPr>
          <a:xfrm>
            <a:off x="585787" y="6442797"/>
            <a:ext cx="6972300" cy="400110"/>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Pair plots with respect to category and sex</a:t>
            </a:r>
          </a:p>
        </p:txBody>
      </p:sp>
      <p:pic>
        <p:nvPicPr>
          <p:cNvPr id="2" name="Google Shape;441;p13">
            <a:extLst>
              <a:ext uri="{FF2B5EF4-FFF2-40B4-BE49-F238E27FC236}">
                <a16:creationId xmlns:a16="http://schemas.microsoft.com/office/drawing/2014/main" id="{45C5516E-269D-274C-3D05-08CDFE1EE23B}"/>
              </a:ext>
            </a:extLst>
          </p:cNvPr>
          <p:cNvPicPr preferRelativeResize="0"/>
          <p:nvPr/>
        </p:nvPicPr>
        <p:blipFill rotWithShape="1">
          <a:blip r:embed="rId8">
            <a:alphaModFix/>
          </a:blip>
          <a:srcRect/>
          <a:stretch/>
        </p:blipFill>
        <p:spPr>
          <a:xfrm>
            <a:off x="9856586" y="107709"/>
            <a:ext cx="1187051" cy="411359"/>
          </a:xfrm>
          <a:prstGeom prst="rect">
            <a:avLst/>
          </a:prstGeom>
          <a:noFill/>
          <a:ln>
            <a:noFill/>
          </a:ln>
        </p:spPr>
      </p:pic>
    </p:spTree>
    <p:extLst>
      <p:ext uri="{BB962C8B-B14F-4D97-AF65-F5344CB8AC3E}">
        <p14:creationId xmlns:p14="http://schemas.microsoft.com/office/powerpoint/2010/main" val="297896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301951-BCD8-510D-99C1-CB5964E831ED}"/>
              </a:ext>
            </a:extLst>
          </p:cNvPr>
          <p:cNvPicPr>
            <a:picLocks noChangeAspect="1"/>
          </p:cNvPicPr>
          <p:nvPr/>
        </p:nvPicPr>
        <p:blipFill>
          <a:blip r:embed="rId2"/>
          <a:stretch>
            <a:fillRect/>
          </a:stretch>
        </p:blipFill>
        <p:spPr>
          <a:xfrm>
            <a:off x="2584168" y="457200"/>
            <a:ext cx="7271468" cy="6153912"/>
          </a:xfrm>
          <a:prstGeom prst="rect">
            <a:avLst/>
          </a:prstGeom>
        </p:spPr>
      </p:pic>
      <p:sp>
        <p:nvSpPr>
          <p:cNvPr id="10" name="TextBox 9">
            <a:extLst>
              <a:ext uri="{FF2B5EF4-FFF2-40B4-BE49-F238E27FC236}">
                <a16:creationId xmlns:a16="http://schemas.microsoft.com/office/drawing/2014/main" id="{98F288C4-F642-1F11-8BCF-1E3D8CD01E60}"/>
              </a:ext>
            </a:extLst>
          </p:cNvPr>
          <p:cNvSpPr txBox="1"/>
          <p:nvPr/>
        </p:nvSpPr>
        <p:spPr>
          <a:xfrm>
            <a:off x="-1476375" y="723900"/>
            <a:ext cx="3114675" cy="800219"/>
          </a:xfrm>
          <a:prstGeom prst="rect">
            <a:avLst/>
          </a:prstGeom>
          <a:noFill/>
        </p:spPr>
        <p:txBody>
          <a:bodyPr wrap="square" rtlCol="0">
            <a:spAutoFit/>
          </a:bodyPr>
          <a:lstStyle/>
          <a:p>
            <a:r>
              <a:rPr lang="en-IN" sz="3200" dirty="0">
                <a:solidFill>
                  <a:schemeClr val="accent6">
                    <a:lumMod val="75000"/>
                  </a:schemeClr>
                </a:solidFill>
                <a:latin typeface="Algerian" panose="04020705040A02060702" pitchFamily="82" charset="0"/>
              </a:rPr>
              <a:t>Box Plot</a:t>
            </a:r>
          </a:p>
          <a:p>
            <a:endParaRPr lang="en-IN" dirty="0"/>
          </a:p>
        </p:txBody>
      </p:sp>
      <p:sp>
        <p:nvSpPr>
          <p:cNvPr id="11" name="TextBox 10">
            <a:extLst>
              <a:ext uri="{FF2B5EF4-FFF2-40B4-BE49-F238E27FC236}">
                <a16:creationId xmlns:a16="http://schemas.microsoft.com/office/drawing/2014/main" id="{9F719011-303B-2326-02CE-DA9831C7ECD9}"/>
              </a:ext>
            </a:extLst>
          </p:cNvPr>
          <p:cNvSpPr txBox="1"/>
          <p:nvPr/>
        </p:nvSpPr>
        <p:spPr>
          <a:xfrm>
            <a:off x="-1619250" y="2619375"/>
            <a:ext cx="3581400" cy="1138773"/>
          </a:xfrm>
          <a:prstGeom prst="rect">
            <a:avLst/>
          </a:prstGeom>
          <a:noFill/>
        </p:spPr>
        <p:txBody>
          <a:bodyPr wrap="square" rtlCol="0">
            <a:spAutoFit/>
          </a:bodyPr>
          <a:lstStyle/>
          <a:p>
            <a:r>
              <a:rPr lang="en-IN" sz="1800" dirty="0">
                <a:latin typeface="Aharoni" panose="02010803020104030203" pitchFamily="2" charset="-79"/>
                <a:cs typeface="Aharoni" panose="02010803020104030203" pitchFamily="2" charset="-79"/>
              </a:rPr>
              <a:t>Box plot representing that there are outliers in all the columns of the data.</a:t>
            </a:r>
          </a:p>
          <a:p>
            <a:endParaRPr lang="en-IN" dirty="0"/>
          </a:p>
        </p:txBody>
      </p:sp>
      <p:pic>
        <p:nvPicPr>
          <p:cNvPr id="2" name="Google Shape;441;p13">
            <a:extLst>
              <a:ext uri="{FF2B5EF4-FFF2-40B4-BE49-F238E27FC236}">
                <a16:creationId xmlns:a16="http://schemas.microsoft.com/office/drawing/2014/main" id="{669A33C2-40F5-9C97-76F5-140604F49BD7}"/>
              </a:ext>
            </a:extLst>
          </p:cNvPr>
          <p:cNvPicPr preferRelativeResize="0"/>
          <p:nvPr/>
        </p:nvPicPr>
        <p:blipFill rotWithShape="1">
          <a:blip r:embed="rId3">
            <a:alphaModFix/>
          </a:blip>
          <a:srcRect/>
          <a:stretch/>
        </p:blipFill>
        <p:spPr>
          <a:xfrm>
            <a:off x="9948026" y="127677"/>
            <a:ext cx="1187051" cy="411359"/>
          </a:xfrm>
          <a:prstGeom prst="rect">
            <a:avLst/>
          </a:prstGeom>
          <a:noFill/>
          <a:ln>
            <a:noFill/>
          </a:ln>
        </p:spPr>
      </p:pic>
    </p:spTree>
    <p:extLst>
      <p:ext uri="{BB962C8B-B14F-4D97-AF65-F5344CB8AC3E}">
        <p14:creationId xmlns:p14="http://schemas.microsoft.com/office/powerpoint/2010/main" val="196529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75191-7E77-E1DB-F3B0-D3181998F09E}"/>
              </a:ext>
            </a:extLst>
          </p:cNvPr>
          <p:cNvPicPr>
            <a:picLocks noChangeAspect="1"/>
          </p:cNvPicPr>
          <p:nvPr/>
        </p:nvPicPr>
        <p:blipFill>
          <a:blip r:embed="rId2"/>
          <a:stretch>
            <a:fillRect/>
          </a:stretch>
        </p:blipFill>
        <p:spPr>
          <a:xfrm>
            <a:off x="3124580" y="635287"/>
            <a:ext cx="7071305" cy="5901029"/>
          </a:xfrm>
          <a:prstGeom prst="rect">
            <a:avLst/>
          </a:prstGeom>
        </p:spPr>
      </p:pic>
      <p:sp>
        <p:nvSpPr>
          <p:cNvPr id="4" name="TextBox 3">
            <a:extLst>
              <a:ext uri="{FF2B5EF4-FFF2-40B4-BE49-F238E27FC236}">
                <a16:creationId xmlns:a16="http://schemas.microsoft.com/office/drawing/2014/main" id="{555CCFFB-841B-B26F-0A80-3522C7943D6E}"/>
              </a:ext>
            </a:extLst>
          </p:cNvPr>
          <p:cNvSpPr txBox="1"/>
          <p:nvPr/>
        </p:nvSpPr>
        <p:spPr>
          <a:xfrm>
            <a:off x="-1771650" y="342900"/>
            <a:ext cx="4162425" cy="584775"/>
          </a:xfrm>
          <a:prstGeom prst="rect">
            <a:avLst/>
          </a:prstGeom>
          <a:noFill/>
        </p:spPr>
        <p:txBody>
          <a:bodyPr wrap="square" rtlCol="0">
            <a:spAutoFit/>
          </a:bodyPr>
          <a:lstStyle/>
          <a:p>
            <a:r>
              <a:rPr lang="en-IN" sz="3200" dirty="0">
                <a:solidFill>
                  <a:schemeClr val="accent6">
                    <a:lumMod val="75000"/>
                  </a:schemeClr>
                </a:solidFill>
                <a:latin typeface="Algerian" panose="04020705040A02060702" pitchFamily="82" charset="0"/>
              </a:rPr>
              <a:t>Box Plot</a:t>
            </a:r>
          </a:p>
        </p:txBody>
      </p:sp>
      <p:sp>
        <p:nvSpPr>
          <p:cNvPr id="5" name="TextBox 4">
            <a:extLst>
              <a:ext uri="{FF2B5EF4-FFF2-40B4-BE49-F238E27FC236}">
                <a16:creationId xmlns:a16="http://schemas.microsoft.com/office/drawing/2014/main" id="{174BF98F-D8CB-D517-AD7A-B1AD246670E3}"/>
              </a:ext>
            </a:extLst>
          </p:cNvPr>
          <p:cNvSpPr txBox="1"/>
          <p:nvPr/>
        </p:nvSpPr>
        <p:spPr>
          <a:xfrm>
            <a:off x="-1362075" y="2967334"/>
            <a:ext cx="3600450" cy="923330"/>
          </a:xfrm>
          <a:prstGeom prst="rect">
            <a:avLst/>
          </a:prstGeom>
          <a:noFill/>
        </p:spPr>
        <p:txBody>
          <a:bodyPr wrap="square" rtlCol="0">
            <a:spAutoFit/>
          </a:bodyPr>
          <a:lstStyle/>
          <a:p>
            <a:r>
              <a:rPr lang="en-IN" sz="1800" dirty="0">
                <a:latin typeface="Aharoni" panose="02010803020104030203" pitchFamily="2" charset="-79"/>
                <a:cs typeface="Aharoni" panose="02010803020104030203" pitchFamily="2" charset="-79"/>
              </a:rPr>
              <a:t>Box plot after applying the mean imputation technique for outliers.</a:t>
            </a:r>
          </a:p>
        </p:txBody>
      </p:sp>
      <p:pic>
        <p:nvPicPr>
          <p:cNvPr id="2" name="Google Shape;441;p13">
            <a:extLst>
              <a:ext uri="{FF2B5EF4-FFF2-40B4-BE49-F238E27FC236}">
                <a16:creationId xmlns:a16="http://schemas.microsoft.com/office/drawing/2014/main" id="{EE91C9A4-1BB9-001E-C087-C1605E6B86BF}"/>
              </a:ext>
            </a:extLst>
          </p:cNvPr>
          <p:cNvPicPr preferRelativeResize="0"/>
          <p:nvPr/>
        </p:nvPicPr>
        <p:blipFill rotWithShape="1">
          <a:blip r:embed="rId3">
            <a:alphaModFix/>
          </a:blip>
          <a:srcRect/>
          <a:stretch/>
        </p:blipFill>
        <p:spPr>
          <a:xfrm>
            <a:off x="9840103" y="67126"/>
            <a:ext cx="1187051" cy="411359"/>
          </a:xfrm>
          <a:prstGeom prst="rect">
            <a:avLst/>
          </a:prstGeom>
          <a:noFill/>
          <a:ln>
            <a:noFill/>
          </a:ln>
        </p:spPr>
      </p:pic>
    </p:spTree>
    <p:extLst>
      <p:ext uri="{BB962C8B-B14F-4D97-AF65-F5344CB8AC3E}">
        <p14:creationId xmlns:p14="http://schemas.microsoft.com/office/powerpoint/2010/main" val="16675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6C9501-D7AC-518B-C915-B946A65DF12E}"/>
              </a:ext>
            </a:extLst>
          </p:cNvPr>
          <p:cNvPicPr>
            <a:picLocks noChangeAspect="1"/>
          </p:cNvPicPr>
          <p:nvPr/>
        </p:nvPicPr>
        <p:blipFill>
          <a:blip r:embed="rId2"/>
          <a:stretch>
            <a:fillRect/>
          </a:stretch>
        </p:blipFill>
        <p:spPr>
          <a:xfrm>
            <a:off x="4873449" y="612648"/>
            <a:ext cx="5907325" cy="4567209"/>
          </a:xfrm>
          <a:prstGeom prst="rect">
            <a:avLst/>
          </a:prstGeom>
        </p:spPr>
      </p:pic>
      <p:pic>
        <p:nvPicPr>
          <p:cNvPr id="11" name="Picture 10">
            <a:extLst>
              <a:ext uri="{FF2B5EF4-FFF2-40B4-BE49-F238E27FC236}">
                <a16:creationId xmlns:a16="http://schemas.microsoft.com/office/drawing/2014/main" id="{8454E8D5-4E97-6B8B-0D61-C67A4E085816}"/>
              </a:ext>
            </a:extLst>
          </p:cNvPr>
          <p:cNvPicPr>
            <a:picLocks noChangeAspect="1"/>
          </p:cNvPicPr>
          <p:nvPr/>
        </p:nvPicPr>
        <p:blipFill>
          <a:blip r:embed="rId3"/>
          <a:stretch>
            <a:fillRect/>
          </a:stretch>
        </p:blipFill>
        <p:spPr>
          <a:xfrm>
            <a:off x="4873450" y="5179857"/>
            <a:ext cx="5907325" cy="1788292"/>
          </a:xfrm>
          <a:prstGeom prst="rect">
            <a:avLst/>
          </a:prstGeom>
        </p:spPr>
      </p:pic>
      <p:sp>
        <p:nvSpPr>
          <p:cNvPr id="14" name="TextBox 13">
            <a:extLst>
              <a:ext uri="{FF2B5EF4-FFF2-40B4-BE49-F238E27FC236}">
                <a16:creationId xmlns:a16="http://schemas.microsoft.com/office/drawing/2014/main" id="{58A3926D-922F-D018-7912-0C78368915AC}"/>
              </a:ext>
            </a:extLst>
          </p:cNvPr>
          <p:cNvSpPr txBox="1"/>
          <p:nvPr/>
        </p:nvSpPr>
        <p:spPr>
          <a:xfrm>
            <a:off x="-1716786" y="671212"/>
            <a:ext cx="6752844" cy="646331"/>
          </a:xfrm>
          <a:prstGeom prst="rect">
            <a:avLst/>
          </a:prstGeom>
          <a:noFill/>
        </p:spPr>
        <p:txBody>
          <a:bodyPr wrap="square">
            <a:spAutoFit/>
          </a:bodyPr>
          <a:lstStyle/>
          <a:p>
            <a:r>
              <a:rPr lang="en-US" sz="3600" b="1"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Feature Engineering</a:t>
            </a:r>
            <a:endParaRPr lang="en-IN" sz="3600" dirty="0"/>
          </a:p>
        </p:txBody>
      </p:sp>
      <p:sp>
        <p:nvSpPr>
          <p:cNvPr id="15" name="TextBox 14">
            <a:extLst>
              <a:ext uri="{FF2B5EF4-FFF2-40B4-BE49-F238E27FC236}">
                <a16:creationId xmlns:a16="http://schemas.microsoft.com/office/drawing/2014/main" id="{AE690D10-5031-6365-A96F-5F3C524042A0}"/>
              </a:ext>
            </a:extLst>
          </p:cNvPr>
          <p:cNvSpPr txBox="1"/>
          <p:nvPr/>
        </p:nvSpPr>
        <p:spPr>
          <a:xfrm>
            <a:off x="-1298448" y="2459504"/>
            <a:ext cx="5321808" cy="1938992"/>
          </a:xfrm>
          <a:prstGeom prst="rect">
            <a:avLst/>
          </a:prstGeom>
          <a:noFill/>
        </p:spPr>
        <p:txBody>
          <a:bodyPr wrap="square" rtlCol="0">
            <a:spAutoFit/>
          </a:bodyPr>
          <a:lstStyle/>
          <a:p>
            <a:r>
              <a:rPr lang="en-US" sz="2400" dirty="0"/>
              <a:t>Here, we can observe that no feature is having the correlation greater than '0.5'. So need not drop any feature, as there is no multicollinearity between the variables.</a:t>
            </a:r>
            <a:endParaRPr lang="en-IN" sz="2400" dirty="0"/>
          </a:p>
        </p:txBody>
      </p:sp>
      <p:pic>
        <p:nvPicPr>
          <p:cNvPr id="16" name="Google Shape;441;p13">
            <a:extLst>
              <a:ext uri="{FF2B5EF4-FFF2-40B4-BE49-F238E27FC236}">
                <a16:creationId xmlns:a16="http://schemas.microsoft.com/office/drawing/2014/main" id="{BC45118B-670C-DF59-3304-3253882247E8}"/>
              </a:ext>
            </a:extLst>
          </p:cNvPr>
          <p:cNvPicPr preferRelativeResize="0"/>
          <p:nvPr/>
        </p:nvPicPr>
        <p:blipFill rotWithShape="1">
          <a:blip r:embed="rId4">
            <a:alphaModFix/>
          </a:blip>
          <a:srcRect/>
          <a:stretch/>
        </p:blipFill>
        <p:spPr>
          <a:xfrm>
            <a:off x="9984602" y="100245"/>
            <a:ext cx="1187051" cy="411359"/>
          </a:xfrm>
          <a:prstGeom prst="rect">
            <a:avLst/>
          </a:prstGeom>
          <a:noFill/>
          <a:ln>
            <a:noFill/>
          </a:ln>
        </p:spPr>
      </p:pic>
    </p:spTree>
    <p:extLst>
      <p:ext uri="{BB962C8B-B14F-4D97-AF65-F5344CB8AC3E}">
        <p14:creationId xmlns:p14="http://schemas.microsoft.com/office/powerpoint/2010/main" val="89404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D29D0-D0BB-2D6F-B4CB-D7717B27C149}"/>
              </a:ext>
            </a:extLst>
          </p:cNvPr>
          <p:cNvSpPr txBox="1"/>
          <p:nvPr/>
        </p:nvSpPr>
        <p:spPr>
          <a:xfrm>
            <a:off x="694944" y="438912"/>
            <a:ext cx="6775704" cy="1323439"/>
          </a:xfrm>
          <a:prstGeom prst="rect">
            <a:avLst/>
          </a:prstGeom>
          <a:noFill/>
        </p:spPr>
        <p:txBody>
          <a:bodyPr wrap="square" rtlCol="0">
            <a:spAutoFit/>
          </a:bodyPr>
          <a:lstStyle/>
          <a:p>
            <a:pPr algn="ctr"/>
            <a:r>
              <a:rPr lang="en-IN" sz="4000" b="1" i="0" u="sng" dirty="0">
                <a:solidFill>
                  <a:srgbClr val="C00000"/>
                </a:solidFill>
                <a:effectLst/>
                <a:latin typeface="Helvetica Neue"/>
              </a:rPr>
              <a:t>Data Balancing</a:t>
            </a:r>
          </a:p>
          <a:p>
            <a:endParaRPr lang="en-IN" sz="4000" u="sng" dirty="0">
              <a:solidFill>
                <a:srgbClr val="C00000"/>
              </a:solidFill>
            </a:endParaRPr>
          </a:p>
        </p:txBody>
      </p:sp>
      <p:pic>
        <p:nvPicPr>
          <p:cNvPr id="4" name="Picture 3">
            <a:extLst>
              <a:ext uri="{FF2B5EF4-FFF2-40B4-BE49-F238E27FC236}">
                <a16:creationId xmlns:a16="http://schemas.microsoft.com/office/drawing/2014/main" id="{C9D55BFB-7D68-9779-9DE4-917C06F9ADC8}"/>
              </a:ext>
            </a:extLst>
          </p:cNvPr>
          <p:cNvPicPr>
            <a:picLocks noChangeAspect="1"/>
          </p:cNvPicPr>
          <p:nvPr/>
        </p:nvPicPr>
        <p:blipFill>
          <a:blip r:embed="rId2"/>
          <a:stretch>
            <a:fillRect/>
          </a:stretch>
        </p:blipFill>
        <p:spPr>
          <a:xfrm>
            <a:off x="1533411" y="1424775"/>
            <a:ext cx="5555969" cy="4008449"/>
          </a:xfrm>
          <a:prstGeom prst="rect">
            <a:avLst/>
          </a:prstGeom>
        </p:spPr>
      </p:pic>
      <p:sp>
        <p:nvSpPr>
          <p:cNvPr id="5" name="TextBox 4">
            <a:extLst>
              <a:ext uri="{FF2B5EF4-FFF2-40B4-BE49-F238E27FC236}">
                <a16:creationId xmlns:a16="http://schemas.microsoft.com/office/drawing/2014/main" id="{86EF6780-8033-C3DE-6478-B3C0B39E7414}"/>
              </a:ext>
            </a:extLst>
          </p:cNvPr>
          <p:cNvSpPr txBox="1"/>
          <p:nvPr/>
        </p:nvSpPr>
        <p:spPr>
          <a:xfrm flipH="1">
            <a:off x="-1033272" y="5577840"/>
            <a:ext cx="10689336" cy="1131848"/>
          </a:xfrm>
          <a:prstGeom prst="rect">
            <a:avLst/>
          </a:prstGeom>
          <a:noFill/>
        </p:spPr>
        <p:txBody>
          <a:bodyPr wrap="square" rtlCol="0">
            <a:spAutoFit/>
          </a:bodyPr>
          <a:lstStyle/>
          <a:p>
            <a:pPr algn="ctr">
              <a:lnSpc>
                <a:spcPct val="150000"/>
              </a:lnSpc>
            </a:pPr>
            <a:r>
              <a:rPr lang="en-IN" sz="2400" dirty="0"/>
              <a:t>As the given data is not balanced, we have balanced the training dataset using SMOTE (Synthetic Minority Over-Sampling technique)</a:t>
            </a:r>
          </a:p>
        </p:txBody>
      </p:sp>
      <p:pic>
        <p:nvPicPr>
          <p:cNvPr id="6" name="Google Shape;441;p13">
            <a:extLst>
              <a:ext uri="{FF2B5EF4-FFF2-40B4-BE49-F238E27FC236}">
                <a16:creationId xmlns:a16="http://schemas.microsoft.com/office/drawing/2014/main" id="{185F2432-2B1A-A1CF-F8EB-49B0852679A5}"/>
              </a:ext>
            </a:extLst>
          </p:cNvPr>
          <p:cNvPicPr preferRelativeResize="0"/>
          <p:nvPr/>
        </p:nvPicPr>
        <p:blipFill rotWithShape="1">
          <a:blip r:embed="rId3">
            <a:alphaModFix/>
          </a:blip>
          <a:srcRect/>
          <a:stretch/>
        </p:blipFill>
        <p:spPr>
          <a:xfrm>
            <a:off x="9893162" y="100245"/>
            <a:ext cx="1187051" cy="411359"/>
          </a:xfrm>
          <a:prstGeom prst="rect">
            <a:avLst/>
          </a:prstGeom>
          <a:noFill/>
          <a:ln>
            <a:noFill/>
          </a:ln>
        </p:spPr>
      </p:pic>
    </p:spTree>
    <p:extLst>
      <p:ext uri="{BB962C8B-B14F-4D97-AF65-F5344CB8AC3E}">
        <p14:creationId xmlns:p14="http://schemas.microsoft.com/office/powerpoint/2010/main" val="86253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953C8-4142-B0E0-A6E7-98ABBF6B7D61}"/>
              </a:ext>
            </a:extLst>
          </p:cNvPr>
          <p:cNvPicPr>
            <a:picLocks noChangeAspect="1"/>
          </p:cNvPicPr>
          <p:nvPr/>
        </p:nvPicPr>
        <p:blipFill>
          <a:blip r:embed="rId2"/>
          <a:stretch>
            <a:fillRect/>
          </a:stretch>
        </p:blipFill>
        <p:spPr>
          <a:xfrm>
            <a:off x="512397" y="806075"/>
            <a:ext cx="7823467" cy="2638634"/>
          </a:xfrm>
          <a:prstGeom prst="rect">
            <a:avLst/>
          </a:prstGeom>
        </p:spPr>
      </p:pic>
      <p:pic>
        <p:nvPicPr>
          <p:cNvPr id="5" name="Picture 4">
            <a:extLst>
              <a:ext uri="{FF2B5EF4-FFF2-40B4-BE49-F238E27FC236}">
                <a16:creationId xmlns:a16="http://schemas.microsoft.com/office/drawing/2014/main" id="{D24CBF4F-50DA-9C5A-ED1A-B79664788CF9}"/>
              </a:ext>
            </a:extLst>
          </p:cNvPr>
          <p:cNvPicPr>
            <a:picLocks noChangeAspect="1"/>
          </p:cNvPicPr>
          <p:nvPr/>
        </p:nvPicPr>
        <p:blipFill>
          <a:blip r:embed="rId3"/>
          <a:stretch>
            <a:fillRect/>
          </a:stretch>
        </p:blipFill>
        <p:spPr>
          <a:xfrm>
            <a:off x="8335864" y="854375"/>
            <a:ext cx="2733486" cy="2638634"/>
          </a:xfrm>
          <a:prstGeom prst="rect">
            <a:avLst/>
          </a:prstGeom>
        </p:spPr>
      </p:pic>
      <p:sp>
        <p:nvSpPr>
          <p:cNvPr id="6" name="TextBox 5">
            <a:extLst>
              <a:ext uri="{FF2B5EF4-FFF2-40B4-BE49-F238E27FC236}">
                <a16:creationId xmlns:a16="http://schemas.microsoft.com/office/drawing/2014/main" id="{711FBC95-62B1-4960-0A84-B09E7B2EB565}"/>
              </a:ext>
            </a:extLst>
          </p:cNvPr>
          <p:cNvSpPr txBox="1"/>
          <p:nvPr/>
        </p:nvSpPr>
        <p:spPr>
          <a:xfrm>
            <a:off x="2759921" y="180166"/>
            <a:ext cx="5733288" cy="461665"/>
          </a:xfrm>
          <a:prstGeom prst="rect">
            <a:avLst/>
          </a:prstGeom>
          <a:noFill/>
        </p:spPr>
        <p:txBody>
          <a:bodyPr wrap="square" rtlCol="0">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Training DATA</a:t>
            </a:r>
          </a:p>
        </p:txBody>
      </p:sp>
      <p:pic>
        <p:nvPicPr>
          <p:cNvPr id="10" name="Picture 9">
            <a:extLst>
              <a:ext uri="{FF2B5EF4-FFF2-40B4-BE49-F238E27FC236}">
                <a16:creationId xmlns:a16="http://schemas.microsoft.com/office/drawing/2014/main" id="{5E5D200C-B595-8B5B-0E46-2DA5BDFD4EDB}"/>
              </a:ext>
            </a:extLst>
          </p:cNvPr>
          <p:cNvPicPr>
            <a:picLocks noChangeAspect="1"/>
          </p:cNvPicPr>
          <p:nvPr/>
        </p:nvPicPr>
        <p:blipFill>
          <a:blip r:embed="rId4"/>
          <a:stretch>
            <a:fillRect/>
          </a:stretch>
        </p:blipFill>
        <p:spPr>
          <a:xfrm>
            <a:off x="4645470" y="3572251"/>
            <a:ext cx="895475" cy="3105583"/>
          </a:xfrm>
          <a:prstGeom prst="rect">
            <a:avLst/>
          </a:prstGeom>
        </p:spPr>
      </p:pic>
      <p:sp>
        <p:nvSpPr>
          <p:cNvPr id="11" name="TextBox 10">
            <a:extLst>
              <a:ext uri="{FF2B5EF4-FFF2-40B4-BE49-F238E27FC236}">
                <a16:creationId xmlns:a16="http://schemas.microsoft.com/office/drawing/2014/main" id="{FC5E47CB-D94F-C4AD-12AC-FF129B5D21D3}"/>
              </a:ext>
            </a:extLst>
          </p:cNvPr>
          <p:cNvSpPr txBox="1"/>
          <p:nvPr/>
        </p:nvSpPr>
        <p:spPr>
          <a:xfrm>
            <a:off x="-1598076" y="1773582"/>
            <a:ext cx="1975104" cy="400110"/>
          </a:xfrm>
          <a:prstGeom prst="rect">
            <a:avLst/>
          </a:prstGeom>
          <a:noFill/>
        </p:spPr>
        <p:txBody>
          <a:bodyPr wrap="square" rtlCol="0">
            <a:spAutoFit/>
          </a:bodyPr>
          <a:lstStyle/>
          <a:p>
            <a:r>
              <a:rPr lang="en-IN" sz="2000" b="1" dirty="0">
                <a:latin typeface="Algerian" panose="04020705040A02060702" pitchFamily="82" charset="0"/>
              </a:rPr>
              <a:t>X-TRAIN</a:t>
            </a:r>
          </a:p>
        </p:txBody>
      </p:sp>
      <p:sp>
        <p:nvSpPr>
          <p:cNvPr id="12" name="TextBox 11">
            <a:extLst>
              <a:ext uri="{FF2B5EF4-FFF2-40B4-BE49-F238E27FC236}">
                <a16:creationId xmlns:a16="http://schemas.microsoft.com/office/drawing/2014/main" id="{71CD49F9-ECFC-7F89-FC98-75C47E53B976}"/>
              </a:ext>
            </a:extLst>
          </p:cNvPr>
          <p:cNvSpPr txBox="1"/>
          <p:nvPr/>
        </p:nvSpPr>
        <p:spPr>
          <a:xfrm>
            <a:off x="2421594" y="4724932"/>
            <a:ext cx="1345734" cy="400110"/>
          </a:xfrm>
          <a:prstGeom prst="rect">
            <a:avLst/>
          </a:prstGeom>
          <a:noFill/>
        </p:spPr>
        <p:txBody>
          <a:bodyPr wrap="square" rtlCol="0">
            <a:spAutoFit/>
          </a:bodyPr>
          <a:lstStyle/>
          <a:p>
            <a:r>
              <a:rPr lang="en-IN" sz="2000" b="1" dirty="0">
                <a:latin typeface="Algerian" panose="04020705040A02060702" pitchFamily="82" charset="0"/>
              </a:rPr>
              <a:t>Y-TRAIN</a:t>
            </a:r>
          </a:p>
        </p:txBody>
      </p:sp>
      <p:pic>
        <p:nvPicPr>
          <p:cNvPr id="13" name="Google Shape;441;p13">
            <a:extLst>
              <a:ext uri="{FF2B5EF4-FFF2-40B4-BE49-F238E27FC236}">
                <a16:creationId xmlns:a16="http://schemas.microsoft.com/office/drawing/2014/main" id="{875901F3-B357-2913-A952-34D1159A1712}"/>
              </a:ext>
            </a:extLst>
          </p:cNvPr>
          <p:cNvPicPr preferRelativeResize="0"/>
          <p:nvPr/>
        </p:nvPicPr>
        <p:blipFill rotWithShape="1">
          <a:blip r:embed="rId5">
            <a:alphaModFix/>
          </a:blip>
          <a:srcRect/>
          <a:stretch/>
        </p:blipFill>
        <p:spPr>
          <a:xfrm>
            <a:off x="9882299" y="100919"/>
            <a:ext cx="1187051" cy="411359"/>
          </a:xfrm>
          <a:prstGeom prst="rect">
            <a:avLst/>
          </a:prstGeom>
          <a:noFill/>
          <a:ln>
            <a:noFill/>
          </a:ln>
        </p:spPr>
      </p:pic>
    </p:spTree>
    <p:extLst>
      <p:ext uri="{BB962C8B-B14F-4D97-AF65-F5344CB8AC3E}">
        <p14:creationId xmlns:p14="http://schemas.microsoft.com/office/powerpoint/2010/main" val="423706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884F99-A28C-8580-1215-8FEB0EC8E746}"/>
              </a:ext>
            </a:extLst>
          </p:cNvPr>
          <p:cNvSpPr txBox="1"/>
          <p:nvPr/>
        </p:nvSpPr>
        <p:spPr>
          <a:xfrm>
            <a:off x="2583180" y="196642"/>
            <a:ext cx="3977640" cy="461665"/>
          </a:xfrm>
          <a:prstGeom prst="rect">
            <a:avLst/>
          </a:prstGeom>
          <a:noFill/>
        </p:spPr>
        <p:txBody>
          <a:bodyPr wrap="square" rtlCol="0">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TESTING DATA</a:t>
            </a:r>
          </a:p>
        </p:txBody>
      </p:sp>
      <p:pic>
        <p:nvPicPr>
          <p:cNvPr id="4" name="Picture 3">
            <a:extLst>
              <a:ext uri="{FF2B5EF4-FFF2-40B4-BE49-F238E27FC236}">
                <a16:creationId xmlns:a16="http://schemas.microsoft.com/office/drawing/2014/main" id="{7FF86BDA-D2C9-38ED-252F-577947A438B1}"/>
              </a:ext>
            </a:extLst>
          </p:cNvPr>
          <p:cNvPicPr>
            <a:picLocks noChangeAspect="1"/>
          </p:cNvPicPr>
          <p:nvPr/>
        </p:nvPicPr>
        <p:blipFill>
          <a:blip r:embed="rId2"/>
          <a:stretch>
            <a:fillRect/>
          </a:stretch>
        </p:blipFill>
        <p:spPr>
          <a:xfrm>
            <a:off x="-155704" y="809137"/>
            <a:ext cx="8688354" cy="2829610"/>
          </a:xfrm>
          <a:prstGeom prst="rect">
            <a:avLst/>
          </a:prstGeom>
        </p:spPr>
      </p:pic>
      <p:pic>
        <p:nvPicPr>
          <p:cNvPr id="6" name="Picture 5">
            <a:extLst>
              <a:ext uri="{FF2B5EF4-FFF2-40B4-BE49-F238E27FC236}">
                <a16:creationId xmlns:a16="http://schemas.microsoft.com/office/drawing/2014/main" id="{AB408126-BF54-DF94-05C7-C81247548416}"/>
              </a:ext>
            </a:extLst>
          </p:cNvPr>
          <p:cNvPicPr>
            <a:picLocks noChangeAspect="1"/>
          </p:cNvPicPr>
          <p:nvPr/>
        </p:nvPicPr>
        <p:blipFill>
          <a:blip r:embed="rId3"/>
          <a:stretch>
            <a:fillRect/>
          </a:stretch>
        </p:blipFill>
        <p:spPr>
          <a:xfrm>
            <a:off x="8532650" y="809136"/>
            <a:ext cx="2258247" cy="2829611"/>
          </a:xfrm>
          <a:prstGeom prst="rect">
            <a:avLst/>
          </a:prstGeom>
        </p:spPr>
      </p:pic>
      <p:sp>
        <p:nvSpPr>
          <p:cNvPr id="8" name="TextBox 7">
            <a:extLst>
              <a:ext uri="{FF2B5EF4-FFF2-40B4-BE49-F238E27FC236}">
                <a16:creationId xmlns:a16="http://schemas.microsoft.com/office/drawing/2014/main" id="{47568B9D-5E73-1E59-5E7A-882138CA535B}"/>
              </a:ext>
            </a:extLst>
          </p:cNvPr>
          <p:cNvSpPr txBox="1"/>
          <p:nvPr/>
        </p:nvSpPr>
        <p:spPr>
          <a:xfrm>
            <a:off x="-1960775" y="1696825"/>
            <a:ext cx="1470581" cy="677108"/>
          </a:xfrm>
          <a:prstGeom prst="rect">
            <a:avLst/>
          </a:prstGeom>
          <a:noFill/>
        </p:spPr>
        <p:txBody>
          <a:bodyPr wrap="square" rtlCol="0">
            <a:spAutoFit/>
          </a:bodyPr>
          <a:lstStyle/>
          <a:p>
            <a:r>
              <a:rPr lang="en-IN" sz="2400" b="1" dirty="0">
                <a:latin typeface="Algerian" panose="04020705040A02060702" pitchFamily="82" charset="0"/>
              </a:rPr>
              <a:t>X-TEST</a:t>
            </a:r>
          </a:p>
          <a:p>
            <a:endParaRPr lang="en-IN" dirty="0"/>
          </a:p>
        </p:txBody>
      </p:sp>
      <p:sp>
        <p:nvSpPr>
          <p:cNvPr id="10" name="TextBox 9">
            <a:extLst>
              <a:ext uri="{FF2B5EF4-FFF2-40B4-BE49-F238E27FC236}">
                <a16:creationId xmlns:a16="http://schemas.microsoft.com/office/drawing/2014/main" id="{91FD0FA1-0DB9-1B2C-12C9-3F2AE8E8D75A}"/>
              </a:ext>
            </a:extLst>
          </p:cNvPr>
          <p:cNvSpPr txBox="1"/>
          <p:nvPr/>
        </p:nvSpPr>
        <p:spPr>
          <a:xfrm>
            <a:off x="1530115" y="4885467"/>
            <a:ext cx="1392194" cy="461665"/>
          </a:xfrm>
          <a:prstGeom prst="rect">
            <a:avLst/>
          </a:prstGeom>
          <a:noFill/>
        </p:spPr>
        <p:txBody>
          <a:bodyPr wrap="square">
            <a:spAutoFit/>
          </a:bodyPr>
          <a:lstStyle/>
          <a:p>
            <a:r>
              <a:rPr lang="en-IN" sz="2400" b="1" dirty="0">
                <a:latin typeface="Algerian" panose="04020705040A02060702" pitchFamily="82" charset="0"/>
              </a:rPr>
              <a:t>Y-TEST</a:t>
            </a:r>
          </a:p>
        </p:txBody>
      </p:sp>
      <p:pic>
        <p:nvPicPr>
          <p:cNvPr id="12" name="Picture 11">
            <a:extLst>
              <a:ext uri="{FF2B5EF4-FFF2-40B4-BE49-F238E27FC236}">
                <a16:creationId xmlns:a16="http://schemas.microsoft.com/office/drawing/2014/main" id="{24C13490-90FC-A940-1D0D-484DAB01ED04}"/>
              </a:ext>
            </a:extLst>
          </p:cNvPr>
          <p:cNvPicPr>
            <a:picLocks noChangeAspect="1"/>
          </p:cNvPicPr>
          <p:nvPr/>
        </p:nvPicPr>
        <p:blipFill>
          <a:blip r:embed="rId4"/>
          <a:stretch>
            <a:fillRect/>
          </a:stretch>
        </p:blipFill>
        <p:spPr>
          <a:xfrm>
            <a:off x="3812979" y="3789577"/>
            <a:ext cx="933580" cy="3115110"/>
          </a:xfrm>
          <a:prstGeom prst="rect">
            <a:avLst/>
          </a:prstGeom>
        </p:spPr>
      </p:pic>
      <p:pic>
        <p:nvPicPr>
          <p:cNvPr id="13" name="Google Shape;441;p13">
            <a:extLst>
              <a:ext uri="{FF2B5EF4-FFF2-40B4-BE49-F238E27FC236}">
                <a16:creationId xmlns:a16="http://schemas.microsoft.com/office/drawing/2014/main" id="{6662B64D-AEFA-29CB-7532-782D08944668}"/>
              </a:ext>
            </a:extLst>
          </p:cNvPr>
          <p:cNvPicPr preferRelativeResize="0"/>
          <p:nvPr/>
        </p:nvPicPr>
        <p:blipFill rotWithShape="1">
          <a:blip r:embed="rId5">
            <a:alphaModFix/>
          </a:blip>
          <a:srcRect/>
          <a:stretch/>
        </p:blipFill>
        <p:spPr>
          <a:xfrm>
            <a:off x="9884018" y="109389"/>
            <a:ext cx="1187051" cy="411359"/>
          </a:xfrm>
          <a:prstGeom prst="rect">
            <a:avLst/>
          </a:prstGeom>
          <a:noFill/>
          <a:ln>
            <a:noFill/>
          </a:ln>
        </p:spPr>
      </p:pic>
    </p:spTree>
    <p:extLst>
      <p:ext uri="{BB962C8B-B14F-4D97-AF65-F5344CB8AC3E}">
        <p14:creationId xmlns:p14="http://schemas.microsoft.com/office/powerpoint/2010/main" val="31249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BC45D6-75C4-1B9C-80CB-E84BA595ED0A}"/>
              </a:ext>
            </a:extLst>
          </p:cNvPr>
          <p:cNvSpPr txBox="1"/>
          <p:nvPr/>
        </p:nvSpPr>
        <p:spPr>
          <a:xfrm>
            <a:off x="1193292" y="2967335"/>
            <a:ext cx="6757416" cy="923330"/>
          </a:xfrm>
          <a:prstGeom prst="rect">
            <a:avLst/>
          </a:prstGeom>
          <a:noFill/>
        </p:spPr>
        <p:txBody>
          <a:bodyPr wrap="square" rtlCol="0">
            <a:spAutoFit/>
          </a:bodyPr>
          <a:lstStyle/>
          <a:p>
            <a:r>
              <a:rPr lang="en-IN" sz="5400" b="1" dirty="0">
                <a:solidFill>
                  <a:schemeClr val="accent5">
                    <a:lumMod val="50000"/>
                  </a:schemeClr>
                </a:solidFill>
                <a:effectLst>
                  <a:outerShdw blurRad="38100" dist="38100" dir="2700000" algn="tl">
                    <a:srgbClr val="000000">
                      <a:alpha val="43137"/>
                    </a:srgbClr>
                  </a:outerShdw>
                </a:effectLst>
              </a:rPr>
              <a:t>MODEL BUILDING</a:t>
            </a:r>
          </a:p>
        </p:txBody>
      </p:sp>
      <p:pic>
        <p:nvPicPr>
          <p:cNvPr id="4" name="Google Shape;441;p13">
            <a:extLst>
              <a:ext uri="{FF2B5EF4-FFF2-40B4-BE49-F238E27FC236}">
                <a16:creationId xmlns:a16="http://schemas.microsoft.com/office/drawing/2014/main" id="{513EF4F9-0E0A-126E-6C63-34CF20721737}"/>
              </a:ext>
            </a:extLst>
          </p:cNvPr>
          <p:cNvPicPr preferRelativeResize="0"/>
          <p:nvPr/>
        </p:nvPicPr>
        <p:blipFill rotWithShape="1">
          <a:blip r:embed="rId2">
            <a:alphaModFix/>
          </a:blip>
          <a:srcRect/>
          <a:stretch/>
        </p:blipFill>
        <p:spPr>
          <a:xfrm>
            <a:off x="9847442" y="118533"/>
            <a:ext cx="1187051" cy="411359"/>
          </a:xfrm>
          <a:prstGeom prst="rect">
            <a:avLst/>
          </a:prstGeom>
          <a:noFill/>
          <a:ln>
            <a:noFill/>
          </a:ln>
        </p:spPr>
      </p:pic>
    </p:spTree>
    <p:extLst>
      <p:ext uri="{BB962C8B-B14F-4D97-AF65-F5344CB8AC3E}">
        <p14:creationId xmlns:p14="http://schemas.microsoft.com/office/powerpoint/2010/main" val="250546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1D443-0523-4D10-905A-8D97B336A176}"/>
              </a:ext>
            </a:extLst>
          </p:cNvPr>
          <p:cNvSpPr txBox="1"/>
          <p:nvPr/>
        </p:nvSpPr>
        <p:spPr>
          <a:xfrm>
            <a:off x="-334970" y="452520"/>
            <a:ext cx="4048506" cy="461665"/>
          </a:xfrm>
          <a:prstGeom prst="rect">
            <a:avLst/>
          </a:prstGeom>
          <a:noFill/>
        </p:spPr>
        <p:txBody>
          <a:bodyPr wrap="square" rtlCol="0">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SUPPORT VECTOR MACHINE</a:t>
            </a:r>
          </a:p>
        </p:txBody>
      </p:sp>
      <p:pic>
        <p:nvPicPr>
          <p:cNvPr id="4" name="Picture 3">
            <a:extLst>
              <a:ext uri="{FF2B5EF4-FFF2-40B4-BE49-F238E27FC236}">
                <a16:creationId xmlns:a16="http://schemas.microsoft.com/office/drawing/2014/main" id="{3DD8C8E2-68B4-FED6-D5B4-C8188AE1E299}"/>
              </a:ext>
            </a:extLst>
          </p:cNvPr>
          <p:cNvPicPr>
            <a:picLocks noChangeAspect="1"/>
          </p:cNvPicPr>
          <p:nvPr/>
        </p:nvPicPr>
        <p:blipFill>
          <a:blip r:embed="rId2"/>
          <a:stretch>
            <a:fillRect/>
          </a:stretch>
        </p:blipFill>
        <p:spPr>
          <a:xfrm>
            <a:off x="-530352" y="1152398"/>
            <a:ext cx="4439270" cy="1810003"/>
          </a:xfrm>
          <a:prstGeom prst="rect">
            <a:avLst/>
          </a:prstGeom>
        </p:spPr>
      </p:pic>
      <p:sp>
        <p:nvSpPr>
          <p:cNvPr id="6" name="TextBox 5">
            <a:extLst>
              <a:ext uri="{FF2B5EF4-FFF2-40B4-BE49-F238E27FC236}">
                <a16:creationId xmlns:a16="http://schemas.microsoft.com/office/drawing/2014/main" id="{1F141329-EE44-D761-51D9-DB65B2C2B727}"/>
              </a:ext>
            </a:extLst>
          </p:cNvPr>
          <p:cNvSpPr txBox="1"/>
          <p:nvPr/>
        </p:nvSpPr>
        <p:spPr>
          <a:xfrm>
            <a:off x="5909310" y="452521"/>
            <a:ext cx="4048506"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LOGISTIC REGRESSION</a:t>
            </a:r>
          </a:p>
        </p:txBody>
      </p:sp>
      <p:pic>
        <p:nvPicPr>
          <p:cNvPr id="8" name="Picture 7">
            <a:extLst>
              <a:ext uri="{FF2B5EF4-FFF2-40B4-BE49-F238E27FC236}">
                <a16:creationId xmlns:a16="http://schemas.microsoft.com/office/drawing/2014/main" id="{96C9F67B-CAFB-7D6C-2A32-4843F776490D}"/>
              </a:ext>
            </a:extLst>
          </p:cNvPr>
          <p:cNvPicPr>
            <a:picLocks noChangeAspect="1"/>
          </p:cNvPicPr>
          <p:nvPr/>
        </p:nvPicPr>
        <p:blipFill>
          <a:blip r:embed="rId3"/>
          <a:stretch>
            <a:fillRect/>
          </a:stretch>
        </p:blipFill>
        <p:spPr>
          <a:xfrm>
            <a:off x="5333114" y="990451"/>
            <a:ext cx="4505954" cy="1971950"/>
          </a:xfrm>
          <a:prstGeom prst="rect">
            <a:avLst/>
          </a:prstGeom>
        </p:spPr>
      </p:pic>
      <p:sp>
        <p:nvSpPr>
          <p:cNvPr id="9" name="TextBox 8">
            <a:extLst>
              <a:ext uri="{FF2B5EF4-FFF2-40B4-BE49-F238E27FC236}">
                <a16:creationId xmlns:a16="http://schemas.microsoft.com/office/drawing/2014/main" id="{EDD58123-2E0F-1358-7414-291DAFBDF95F}"/>
              </a:ext>
            </a:extLst>
          </p:cNvPr>
          <p:cNvSpPr txBox="1"/>
          <p:nvPr/>
        </p:nvSpPr>
        <p:spPr>
          <a:xfrm>
            <a:off x="157710" y="3333283"/>
            <a:ext cx="2761488" cy="461665"/>
          </a:xfrm>
          <a:prstGeom prst="rect">
            <a:avLst/>
          </a:prstGeom>
          <a:noFill/>
        </p:spPr>
        <p:txBody>
          <a:bodyPr wrap="square" rtlCol="0">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Random forests</a:t>
            </a:r>
          </a:p>
        </p:txBody>
      </p:sp>
      <p:sp>
        <p:nvSpPr>
          <p:cNvPr id="13" name="TextBox 12">
            <a:extLst>
              <a:ext uri="{FF2B5EF4-FFF2-40B4-BE49-F238E27FC236}">
                <a16:creationId xmlns:a16="http://schemas.microsoft.com/office/drawing/2014/main" id="{F5D88E5E-CEEC-057C-5749-6807B4E0FC13}"/>
              </a:ext>
            </a:extLst>
          </p:cNvPr>
          <p:cNvSpPr txBox="1"/>
          <p:nvPr/>
        </p:nvSpPr>
        <p:spPr>
          <a:xfrm>
            <a:off x="5539154" y="3326213"/>
            <a:ext cx="4788817" cy="677108"/>
          </a:xfrm>
          <a:prstGeom prst="rect">
            <a:avLst/>
          </a:prstGeom>
          <a:noFill/>
        </p:spPr>
        <p:txBody>
          <a:bodyPr wrap="square">
            <a:spAutoFit/>
          </a:bodyPr>
          <a:lstStyle/>
          <a:p>
            <a:r>
              <a:rPr lang="en-IN" sz="2400" b="1" i="0"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Stacking Ensemble model</a:t>
            </a:r>
          </a:p>
          <a:p>
            <a:endParaRPr lang="en-IN" sz="1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endParaRPr>
          </a:p>
        </p:txBody>
      </p:sp>
      <p:pic>
        <p:nvPicPr>
          <p:cNvPr id="15" name="Picture 14">
            <a:extLst>
              <a:ext uri="{FF2B5EF4-FFF2-40B4-BE49-F238E27FC236}">
                <a16:creationId xmlns:a16="http://schemas.microsoft.com/office/drawing/2014/main" id="{63D8A682-DCBA-23D4-2A64-F43DF22AC58B}"/>
              </a:ext>
            </a:extLst>
          </p:cNvPr>
          <p:cNvPicPr>
            <a:picLocks noChangeAspect="1"/>
          </p:cNvPicPr>
          <p:nvPr/>
        </p:nvPicPr>
        <p:blipFill>
          <a:blip r:embed="rId4"/>
          <a:stretch>
            <a:fillRect/>
          </a:stretch>
        </p:blipFill>
        <p:spPr>
          <a:xfrm>
            <a:off x="5333114" y="3960452"/>
            <a:ext cx="4505954" cy="1971950"/>
          </a:xfrm>
          <a:prstGeom prst="rect">
            <a:avLst/>
          </a:prstGeom>
        </p:spPr>
      </p:pic>
      <p:pic>
        <p:nvPicPr>
          <p:cNvPr id="19" name="Picture 18">
            <a:extLst>
              <a:ext uri="{FF2B5EF4-FFF2-40B4-BE49-F238E27FC236}">
                <a16:creationId xmlns:a16="http://schemas.microsoft.com/office/drawing/2014/main" id="{A5CAC855-AE5F-4490-0504-85680CE84CBF}"/>
              </a:ext>
            </a:extLst>
          </p:cNvPr>
          <p:cNvPicPr>
            <a:picLocks noChangeAspect="1"/>
          </p:cNvPicPr>
          <p:nvPr/>
        </p:nvPicPr>
        <p:blipFill>
          <a:blip r:embed="rId5"/>
          <a:stretch>
            <a:fillRect/>
          </a:stretch>
        </p:blipFill>
        <p:spPr>
          <a:xfrm>
            <a:off x="-530352" y="4052785"/>
            <a:ext cx="4639322" cy="1848108"/>
          </a:xfrm>
          <a:prstGeom prst="rect">
            <a:avLst/>
          </a:prstGeom>
        </p:spPr>
      </p:pic>
      <p:pic>
        <p:nvPicPr>
          <p:cNvPr id="22" name="Google Shape;441;p13">
            <a:extLst>
              <a:ext uri="{FF2B5EF4-FFF2-40B4-BE49-F238E27FC236}">
                <a16:creationId xmlns:a16="http://schemas.microsoft.com/office/drawing/2014/main" id="{BC221607-3ED5-E99B-52AF-6F1436D3EEBD}"/>
              </a:ext>
            </a:extLst>
          </p:cNvPr>
          <p:cNvPicPr preferRelativeResize="0"/>
          <p:nvPr/>
        </p:nvPicPr>
        <p:blipFill rotWithShape="1">
          <a:blip r:embed="rId6">
            <a:alphaModFix/>
          </a:blip>
          <a:srcRect/>
          <a:stretch/>
        </p:blipFill>
        <p:spPr>
          <a:xfrm>
            <a:off x="9957816" y="64936"/>
            <a:ext cx="1187051" cy="411359"/>
          </a:xfrm>
          <a:prstGeom prst="rect">
            <a:avLst/>
          </a:prstGeom>
          <a:noFill/>
          <a:ln>
            <a:noFill/>
          </a:ln>
        </p:spPr>
      </p:pic>
    </p:spTree>
    <p:extLst>
      <p:ext uri="{BB962C8B-B14F-4D97-AF65-F5344CB8AC3E}">
        <p14:creationId xmlns:p14="http://schemas.microsoft.com/office/powerpoint/2010/main" val="280226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FFF2EA-7AFF-5BB6-3528-0983B7202F90}"/>
              </a:ext>
            </a:extLst>
          </p:cNvPr>
          <p:cNvSpPr txBox="1"/>
          <p:nvPr/>
        </p:nvSpPr>
        <p:spPr>
          <a:xfrm>
            <a:off x="-1084083" y="581402"/>
            <a:ext cx="4411744"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XTREME GRADIENT BOOSTING</a:t>
            </a:r>
          </a:p>
        </p:txBody>
      </p:sp>
      <p:pic>
        <p:nvPicPr>
          <p:cNvPr id="7" name="Picture 6">
            <a:extLst>
              <a:ext uri="{FF2B5EF4-FFF2-40B4-BE49-F238E27FC236}">
                <a16:creationId xmlns:a16="http://schemas.microsoft.com/office/drawing/2014/main" id="{71E5EE5D-EEC7-CEE8-35EE-A107ED32A530}"/>
              </a:ext>
            </a:extLst>
          </p:cNvPr>
          <p:cNvPicPr>
            <a:picLocks noChangeAspect="1"/>
          </p:cNvPicPr>
          <p:nvPr/>
        </p:nvPicPr>
        <p:blipFill>
          <a:blip r:embed="rId2"/>
          <a:stretch>
            <a:fillRect/>
          </a:stretch>
        </p:blipFill>
        <p:spPr>
          <a:xfrm>
            <a:off x="-1084083" y="1184895"/>
            <a:ext cx="4401164" cy="1905266"/>
          </a:xfrm>
          <a:prstGeom prst="rect">
            <a:avLst/>
          </a:prstGeom>
        </p:spPr>
      </p:pic>
      <p:sp>
        <p:nvSpPr>
          <p:cNvPr id="9" name="TextBox 8">
            <a:extLst>
              <a:ext uri="{FF2B5EF4-FFF2-40B4-BE49-F238E27FC236}">
                <a16:creationId xmlns:a16="http://schemas.microsoft.com/office/drawing/2014/main" id="{3D6E4C12-F870-426D-B75B-F3043A67BF94}"/>
              </a:ext>
            </a:extLst>
          </p:cNvPr>
          <p:cNvSpPr txBox="1"/>
          <p:nvPr/>
        </p:nvSpPr>
        <p:spPr>
          <a:xfrm>
            <a:off x="5076480" y="597196"/>
            <a:ext cx="4081807"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light GRADIENT BOOSTING</a:t>
            </a:r>
          </a:p>
        </p:txBody>
      </p:sp>
      <p:pic>
        <p:nvPicPr>
          <p:cNvPr id="11" name="Picture 10">
            <a:extLst>
              <a:ext uri="{FF2B5EF4-FFF2-40B4-BE49-F238E27FC236}">
                <a16:creationId xmlns:a16="http://schemas.microsoft.com/office/drawing/2014/main" id="{606ACF03-81C4-576A-E2E9-FCBF8593A9A1}"/>
              </a:ext>
            </a:extLst>
          </p:cNvPr>
          <p:cNvPicPr>
            <a:picLocks noChangeAspect="1"/>
          </p:cNvPicPr>
          <p:nvPr/>
        </p:nvPicPr>
        <p:blipFill>
          <a:blip r:embed="rId3"/>
          <a:stretch>
            <a:fillRect/>
          </a:stretch>
        </p:blipFill>
        <p:spPr>
          <a:xfrm>
            <a:off x="4940618" y="1094665"/>
            <a:ext cx="4353533" cy="1952898"/>
          </a:xfrm>
          <a:prstGeom prst="rect">
            <a:avLst/>
          </a:prstGeom>
        </p:spPr>
      </p:pic>
      <p:sp>
        <p:nvSpPr>
          <p:cNvPr id="13" name="TextBox 12">
            <a:extLst>
              <a:ext uri="{FF2B5EF4-FFF2-40B4-BE49-F238E27FC236}">
                <a16:creationId xmlns:a16="http://schemas.microsoft.com/office/drawing/2014/main" id="{E8F45D6E-C647-D6D6-BAA2-7CF0EE7A4990}"/>
              </a:ext>
            </a:extLst>
          </p:cNvPr>
          <p:cNvSpPr txBox="1"/>
          <p:nvPr/>
        </p:nvSpPr>
        <p:spPr>
          <a:xfrm>
            <a:off x="0" y="3331574"/>
            <a:ext cx="2743200"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NAÏVE BAYES</a:t>
            </a:r>
          </a:p>
        </p:txBody>
      </p:sp>
      <p:pic>
        <p:nvPicPr>
          <p:cNvPr id="15" name="Picture 14">
            <a:extLst>
              <a:ext uri="{FF2B5EF4-FFF2-40B4-BE49-F238E27FC236}">
                <a16:creationId xmlns:a16="http://schemas.microsoft.com/office/drawing/2014/main" id="{C9DC7A95-E586-5155-9F68-B6D190704A52}"/>
              </a:ext>
            </a:extLst>
          </p:cNvPr>
          <p:cNvPicPr>
            <a:picLocks noChangeAspect="1"/>
          </p:cNvPicPr>
          <p:nvPr/>
        </p:nvPicPr>
        <p:blipFill>
          <a:blip r:embed="rId4"/>
          <a:stretch>
            <a:fillRect/>
          </a:stretch>
        </p:blipFill>
        <p:spPr>
          <a:xfrm>
            <a:off x="-959187" y="4034652"/>
            <a:ext cx="4286848" cy="1933845"/>
          </a:xfrm>
          <a:prstGeom prst="rect">
            <a:avLst/>
          </a:prstGeom>
        </p:spPr>
      </p:pic>
      <p:sp>
        <p:nvSpPr>
          <p:cNvPr id="17" name="TextBox 16">
            <a:extLst>
              <a:ext uri="{FF2B5EF4-FFF2-40B4-BE49-F238E27FC236}">
                <a16:creationId xmlns:a16="http://schemas.microsoft.com/office/drawing/2014/main" id="{48EB2044-2E8D-CE61-2D3F-49AF6D1DA495}"/>
              </a:ext>
            </a:extLst>
          </p:cNvPr>
          <p:cNvSpPr txBox="1"/>
          <p:nvPr/>
        </p:nvSpPr>
        <p:spPr>
          <a:xfrm>
            <a:off x="5316717" y="3278800"/>
            <a:ext cx="6749590"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K-NEAREST NEIGHBOURS</a:t>
            </a:r>
          </a:p>
        </p:txBody>
      </p:sp>
      <p:pic>
        <p:nvPicPr>
          <p:cNvPr id="19" name="Picture 18">
            <a:extLst>
              <a:ext uri="{FF2B5EF4-FFF2-40B4-BE49-F238E27FC236}">
                <a16:creationId xmlns:a16="http://schemas.microsoft.com/office/drawing/2014/main" id="{0BC0E2D0-640F-D5D9-E027-059C900C80AB}"/>
              </a:ext>
            </a:extLst>
          </p:cNvPr>
          <p:cNvPicPr>
            <a:picLocks noChangeAspect="1"/>
          </p:cNvPicPr>
          <p:nvPr/>
        </p:nvPicPr>
        <p:blipFill>
          <a:blip r:embed="rId5"/>
          <a:stretch>
            <a:fillRect/>
          </a:stretch>
        </p:blipFill>
        <p:spPr>
          <a:xfrm>
            <a:off x="4926329" y="4034652"/>
            <a:ext cx="4382112" cy="1933845"/>
          </a:xfrm>
          <a:prstGeom prst="rect">
            <a:avLst/>
          </a:prstGeom>
        </p:spPr>
      </p:pic>
      <p:pic>
        <p:nvPicPr>
          <p:cNvPr id="20" name="Google Shape;441;p13">
            <a:extLst>
              <a:ext uri="{FF2B5EF4-FFF2-40B4-BE49-F238E27FC236}">
                <a16:creationId xmlns:a16="http://schemas.microsoft.com/office/drawing/2014/main" id="{F0A56FEE-0621-F8F9-C897-DCACE98D20FD}"/>
              </a:ext>
            </a:extLst>
          </p:cNvPr>
          <p:cNvPicPr preferRelativeResize="0"/>
          <p:nvPr/>
        </p:nvPicPr>
        <p:blipFill rotWithShape="1">
          <a:blip r:embed="rId6">
            <a:alphaModFix/>
          </a:blip>
          <a:srcRect/>
          <a:stretch/>
        </p:blipFill>
        <p:spPr>
          <a:xfrm>
            <a:off x="9883358" y="72813"/>
            <a:ext cx="1187051" cy="411359"/>
          </a:xfrm>
          <a:prstGeom prst="rect">
            <a:avLst/>
          </a:prstGeom>
          <a:noFill/>
          <a:ln>
            <a:noFill/>
          </a:ln>
        </p:spPr>
      </p:pic>
    </p:spTree>
    <p:extLst>
      <p:ext uri="{BB962C8B-B14F-4D97-AF65-F5344CB8AC3E}">
        <p14:creationId xmlns:p14="http://schemas.microsoft.com/office/powerpoint/2010/main" val="118463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68A21-60A0-4B20-9EC9-EB38579B1351}"/>
              </a:ext>
            </a:extLst>
          </p:cNvPr>
          <p:cNvSpPr txBox="1"/>
          <p:nvPr/>
        </p:nvSpPr>
        <p:spPr>
          <a:xfrm>
            <a:off x="-1577340" y="942878"/>
            <a:ext cx="6752844"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effectLst>
                  <a:outerShdw blurRad="38100" dist="38100" dir="2700000" algn="tl">
                    <a:srgbClr val="000000">
                      <a:alpha val="43137"/>
                    </a:srgbClr>
                  </a:outerShdw>
                </a:effectLst>
                <a:latin typeface="Arial"/>
                <a:ea typeface="Arial"/>
                <a:cs typeface="Arial"/>
                <a:sym typeface="Arial"/>
              </a:rPr>
              <a:t>Business Problem:</a:t>
            </a:r>
            <a:endParaRPr lang="en-US" sz="3600" b="0" i="0" u="none" strike="noStrike" cap="none" dirty="0">
              <a:solidFill>
                <a:srgbClr val="000000"/>
              </a:solidFill>
              <a:effectLst>
                <a:outerShdw blurRad="38100" dist="38100" dir="2700000" algn="tl">
                  <a:srgbClr val="000000">
                    <a:alpha val="43137"/>
                  </a:srgbClr>
                </a:outerShdw>
              </a:effectLst>
              <a:latin typeface="Arial"/>
              <a:ea typeface="Arial"/>
              <a:cs typeface="Arial"/>
              <a:sym typeface="Arial"/>
            </a:endParaRPr>
          </a:p>
        </p:txBody>
      </p:sp>
      <p:sp>
        <p:nvSpPr>
          <p:cNvPr id="4" name="TextBox 3">
            <a:extLst>
              <a:ext uri="{FF2B5EF4-FFF2-40B4-BE49-F238E27FC236}">
                <a16:creationId xmlns:a16="http://schemas.microsoft.com/office/drawing/2014/main" id="{206A43D0-FF6A-711D-4C1A-1875766324FB}"/>
              </a:ext>
            </a:extLst>
          </p:cNvPr>
          <p:cNvSpPr txBox="1"/>
          <p:nvPr/>
        </p:nvSpPr>
        <p:spPr>
          <a:xfrm>
            <a:off x="-774954" y="1974481"/>
            <a:ext cx="7388352" cy="677108"/>
          </a:xfrm>
          <a:prstGeom prst="rect">
            <a:avLst/>
          </a:prstGeom>
          <a:noFill/>
        </p:spPr>
        <p:txBody>
          <a:bodyPr wrap="square" rtlCol="0">
            <a:spAutoFit/>
          </a:bodyPr>
          <a:lstStyle/>
          <a:p>
            <a:r>
              <a:rPr lang="en-US" sz="2400" dirty="0">
                <a:solidFill>
                  <a:schemeClr val="dk1"/>
                </a:solidFill>
              </a:rPr>
              <a:t>To predict the risk of liver disease in individuals.</a:t>
            </a:r>
            <a:endParaRPr lang="en-US" sz="2400" b="0" i="0" u="none" strike="noStrike" cap="none" dirty="0">
              <a:solidFill>
                <a:schemeClr val="dk1"/>
              </a:solidFill>
              <a:latin typeface="Arial"/>
              <a:ea typeface="Arial"/>
              <a:cs typeface="Arial"/>
              <a:sym typeface="Arial"/>
            </a:endParaRPr>
          </a:p>
          <a:p>
            <a:endParaRPr lang="en-IN" dirty="0"/>
          </a:p>
        </p:txBody>
      </p:sp>
      <p:sp>
        <p:nvSpPr>
          <p:cNvPr id="6" name="TextBox 5">
            <a:extLst>
              <a:ext uri="{FF2B5EF4-FFF2-40B4-BE49-F238E27FC236}">
                <a16:creationId xmlns:a16="http://schemas.microsoft.com/office/drawing/2014/main" id="{147F5569-06DF-F8F0-3125-AD1DF60E2D3F}"/>
              </a:ext>
            </a:extLst>
          </p:cNvPr>
          <p:cNvSpPr txBox="1"/>
          <p:nvPr/>
        </p:nvSpPr>
        <p:spPr>
          <a:xfrm>
            <a:off x="-1515618" y="2844225"/>
            <a:ext cx="6752844" cy="58477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000"/>
              <a:buFont typeface="Arial"/>
              <a:buNone/>
            </a:pPr>
            <a:r>
              <a:rPr lang="en-US" sz="3200" b="1" i="0" u="none" strike="noStrike" cap="none" dirty="0">
                <a:solidFill>
                  <a:srgbClr val="C00000"/>
                </a:solidFill>
                <a:effectLst>
                  <a:outerShdw blurRad="38100" dist="38100" dir="2700000" algn="tl">
                    <a:srgbClr val="000000">
                      <a:alpha val="43137"/>
                    </a:srgbClr>
                  </a:outerShdw>
                </a:effectLst>
                <a:latin typeface="Century Gothic"/>
                <a:ea typeface="Century Gothic"/>
                <a:cs typeface="Century Gothic"/>
                <a:sym typeface="Century Gothic"/>
              </a:rPr>
              <a:t>Objective:</a:t>
            </a:r>
            <a:endParaRPr lang="en-US" sz="3200" b="0" i="0" u="none" strike="noStrike" cap="none" dirty="0">
              <a:solidFill>
                <a:srgbClr val="C00000"/>
              </a:solidFill>
              <a:effectLst>
                <a:outerShdw blurRad="38100" dist="38100" dir="2700000" algn="tl">
                  <a:srgbClr val="000000">
                    <a:alpha val="43137"/>
                  </a:srgbClr>
                </a:outerShdw>
              </a:effectLst>
              <a:sym typeface="Arial"/>
            </a:endParaRPr>
          </a:p>
        </p:txBody>
      </p:sp>
      <p:sp>
        <p:nvSpPr>
          <p:cNvPr id="8" name="TextBox 7">
            <a:extLst>
              <a:ext uri="{FF2B5EF4-FFF2-40B4-BE49-F238E27FC236}">
                <a16:creationId xmlns:a16="http://schemas.microsoft.com/office/drawing/2014/main" id="{FAE021DE-F40A-8F9A-51BD-9E5A732FB932}"/>
              </a:ext>
            </a:extLst>
          </p:cNvPr>
          <p:cNvSpPr txBox="1"/>
          <p:nvPr/>
        </p:nvSpPr>
        <p:spPr>
          <a:xfrm>
            <a:off x="-774954" y="3814272"/>
            <a:ext cx="10321290" cy="2246769"/>
          </a:xfrm>
          <a:prstGeom prst="rect">
            <a:avLst/>
          </a:prstGeom>
          <a:noFill/>
        </p:spPr>
        <p:txBody>
          <a:bodyPr wrap="square">
            <a:spAutoFit/>
          </a:bodyPr>
          <a:lstStyle/>
          <a:p>
            <a:r>
              <a:rPr lang="en-US" sz="2000" b="0" i="0" u="none" strike="noStrike" cap="none" dirty="0">
                <a:solidFill>
                  <a:schemeClr val="dk1"/>
                </a:solidFill>
                <a:latin typeface="Verdana"/>
                <a:ea typeface="Verdana"/>
                <a:cs typeface="Verdana"/>
                <a:sym typeface="Verdana"/>
              </a:rPr>
              <a:t>The objective of this project is to predict the risk of liver disease in individuals. It uses machine learning algorithms to predict the likelihood of a person developing liver disease based on health records.</a:t>
            </a:r>
          </a:p>
          <a:p>
            <a:endParaRPr lang="en-US" sz="2000" b="0" i="0" u="none" strike="noStrike" cap="none" dirty="0">
              <a:solidFill>
                <a:schemeClr val="dk1"/>
              </a:solidFill>
              <a:latin typeface="Verdana"/>
              <a:ea typeface="Verdana"/>
              <a:cs typeface="Verdana"/>
              <a:sym typeface="Verdana"/>
            </a:endParaRPr>
          </a:p>
          <a:p>
            <a:r>
              <a:rPr lang="en-US" sz="2000" dirty="0">
                <a:solidFill>
                  <a:schemeClr val="dk1"/>
                </a:solidFill>
                <a:latin typeface="Verdana"/>
                <a:ea typeface="Verdana"/>
                <a:cs typeface="Verdana"/>
                <a:sym typeface="Verdana"/>
              </a:rPr>
              <a:t>Ultimately, the combination of clinical, laboratory and machine learning algorithms can be used to assess the risk of Liver Disease in individuals, and help to provide personalized interventions to help reduce the risk.</a:t>
            </a:r>
            <a:endParaRPr lang="en-US" sz="2000" b="0" i="0" u="none" strike="noStrike" cap="none" dirty="0">
              <a:solidFill>
                <a:schemeClr val="dk1"/>
              </a:solidFill>
              <a:latin typeface="Verdana"/>
              <a:ea typeface="Verdana"/>
              <a:cs typeface="Verdana"/>
              <a:sym typeface="Verdana"/>
            </a:endParaRPr>
          </a:p>
        </p:txBody>
      </p:sp>
      <p:pic>
        <p:nvPicPr>
          <p:cNvPr id="9" name="Google Shape;441;p13">
            <a:extLst>
              <a:ext uri="{FF2B5EF4-FFF2-40B4-BE49-F238E27FC236}">
                <a16:creationId xmlns:a16="http://schemas.microsoft.com/office/drawing/2014/main" id="{7A46725E-8101-E328-4480-CB85378ED980}"/>
              </a:ext>
            </a:extLst>
          </p:cNvPr>
          <p:cNvPicPr preferRelativeResize="0"/>
          <p:nvPr/>
        </p:nvPicPr>
        <p:blipFill rotWithShape="1">
          <a:blip r:embed="rId2">
            <a:alphaModFix/>
          </a:blip>
          <a:srcRect/>
          <a:stretch/>
        </p:blipFill>
        <p:spPr>
          <a:xfrm>
            <a:off x="9838298" y="118533"/>
            <a:ext cx="1187051" cy="411359"/>
          </a:xfrm>
          <a:prstGeom prst="rect">
            <a:avLst/>
          </a:prstGeom>
          <a:noFill/>
          <a:ln>
            <a:noFill/>
          </a:ln>
        </p:spPr>
      </p:pic>
    </p:spTree>
    <p:extLst>
      <p:ext uri="{BB962C8B-B14F-4D97-AF65-F5344CB8AC3E}">
        <p14:creationId xmlns:p14="http://schemas.microsoft.com/office/powerpoint/2010/main" val="153671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B65AAF-B640-8E31-3673-A56CE81DE03D}"/>
              </a:ext>
            </a:extLst>
          </p:cNvPr>
          <p:cNvSpPr txBox="1"/>
          <p:nvPr/>
        </p:nvSpPr>
        <p:spPr>
          <a:xfrm>
            <a:off x="-715942" y="679171"/>
            <a:ext cx="6752844"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ADABOOST CLASSIFIER</a:t>
            </a:r>
          </a:p>
        </p:txBody>
      </p:sp>
      <p:sp>
        <p:nvSpPr>
          <p:cNvPr id="5" name="TextBox 4">
            <a:extLst>
              <a:ext uri="{FF2B5EF4-FFF2-40B4-BE49-F238E27FC236}">
                <a16:creationId xmlns:a16="http://schemas.microsoft.com/office/drawing/2014/main" id="{50F45F90-3880-03D1-D257-0E8C2514547C}"/>
              </a:ext>
            </a:extLst>
          </p:cNvPr>
          <p:cNvSpPr txBox="1"/>
          <p:nvPr/>
        </p:nvSpPr>
        <p:spPr>
          <a:xfrm>
            <a:off x="5552104" y="601700"/>
            <a:ext cx="2583228"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DECISION TREES</a:t>
            </a:r>
          </a:p>
        </p:txBody>
      </p:sp>
      <p:sp>
        <p:nvSpPr>
          <p:cNvPr id="7" name="TextBox 6">
            <a:extLst>
              <a:ext uri="{FF2B5EF4-FFF2-40B4-BE49-F238E27FC236}">
                <a16:creationId xmlns:a16="http://schemas.microsoft.com/office/drawing/2014/main" id="{82E13892-3AAD-FEA9-E74C-827547BAE2F5}"/>
              </a:ext>
            </a:extLst>
          </p:cNvPr>
          <p:cNvSpPr txBox="1"/>
          <p:nvPr/>
        </p:nvSpPr>
        <p:spPr>
          <a:xfrm>
            <a:off x="2051974" y="3626070"/>
            <a:ext cx="4639322" cy="461665"/>
          </a:xfrm>
          <a:prstGeom prst="rect">
            <a:avLst/>
          </a:prstGeom>
          <a:noFill/>
        </p:spPr>
        <p:txBody>
          <a:bodyPr wrap="square">
            <a:spAutoFit/>
          </a:bodyPr>
          <a:lstStyle/>
          <a:p>
            <a:r>
              <a:rPr lang="en-IN" sz="24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ARTIFICIAL NEURAL NETWORK</a:t>
            </a:r>
          </a:p>
        </p:txBody>
      </p:sp>
      <p:pic>
        <p:nvPicPr>
          <p:cNvPr id="11" name="Picture 10">
            <a:extLst>
              <a:ext uri="{FF2B5EF4-FFF2-40B4-BE49-F238E27FC236}">
                <a16:creationId xmlns:a16="http://schemas.microsoft.com/office/drawing/2014/main" id="{1A6A5DB2-A44C-8033-F38E-2578CC5C94CD}"/>
              </a:ext>
            </a:extLst>
          </p:cNvPr>
          <p:cNvPicPr>
            <a:picLocks noChangeAspect="1"/>
          </p:cNvPicPr>
          <p:nvPr/>
        </p:nvPicPr>
        <p:blipFill>
          <a:blip r:embed="rId2"/>
          <a:stretch>
            <a:fillRect/>
          </a:stretch>
        </p:blipFill>
        <p:spPr>
          <a:xfrm>
            <a:off x="-1292139" y="1317139"/>
            <a:ext cx="4639322" cy="1914792"/>
          </a:xfrm>
          <a:prstGeom prst="rect">
            <a:avLst/>
          </a:prstGeom>
        </p:spPr>
      </p:pic>
      <p:pic>
        <p:nvPicPr>
          <p:cNvPr id="13" name="Picture 12">
            <a:extLst>
              <a:ext uri="{FF2B5EF4-FFF2-40B4-BE49-F238E27FC236}">
                <a16:creationId xmlns:a16="http://schemas.microsoft.com/office/drawing/2014/main" id="{79B646F1-C39A-3C33-630C-8C2FDB105D37}"/>
              </a:ext>
            </a:extLst>
          </p:cNvPr>
          <p:cNvPicPr>
            <a:picLocks noChangeAspect="1"/>
          </p:cNvPicPr>
          <p:nvPr/>
        </p:nvPicPr>
        <p:blipFill>
          <a:blip r:embed="rId3"/>
          <a:stretch>
            <a:fillRect/>
          </a:stretch>
        </p:blipFill>
        <p:spPr>
          <a:xfrm>
            <a:off x="1975763" y="4321195"/>
            <a:ext cx="4791744" cy="1857634"/>
          </a:xfrm>
          <a:prstGeom prst="rect">
            <a:avLst/>
          </a:prstGeom>
        </p:spPr>
      </p:pic>
      <p:pic>
        <p:nvPicPr>
          <p:cNvPr id="15" name="Picture 14">
            <a:extLst>
              <a:ext uri="{FF2B5EF4-FFF2-40B4-BE49-F238E27FC236}">
                <a16:creationId xmlns:a16="http://schemas.microsoft.com/office/drawing/2014/main" id="{F3FC42C3-BECB-C623-CBAC-0C011214A212}"/>
              </a:ext>
            </a:extLst>
          </p:cNvPr>
          <p:cNvPicPr>
            <a:picLocks noChangeAspect="1"/>
          </p:cNvPicPr>
          <p:nvPr/>
        </p:nvPicPr>
        <p:blipFill>
          <a:blip r:embed="rId4"/>
          <a:stretch>
            <a:fillRect/>
          </a:stretch>
        </p:blipFill>
        <p:spPr>
          <a:xfrm>
            <a:off x="4689226" y="1296825"/>
            <a:ext cx="4477375" cy="1848108"/>
          </a:xfrm>
          <a:prstGeom prst="rect">
            <a:avLst/>
          </a:prstGeom>
        </p:spPr>
      </p:pic>
      <p:pic>
        <p:nvPicPr>
          <p:cNvPr id="16" name="Google Shape;441;p13">
            <a:extLst>
              <a:ext uri="{FF2B5EF4-FFF2-40B4-BE49-F238E27FC236}">
                <a16:creationId xmlns:a16="http://schemas.microsoft.com/office/drawing/2014/main" id="{0A8099A7-A71F-8DAC-D682-5DFB80F2D20A}"/>
              </a:ext>
            </a:extLst>
          </p:cNvPr>
          <p:cNvPicPr preferRelativeResize="0"/>
          <p:nvPr/>
        </p:nvPicPr>
        <p:blipFill rotWithShape="1">
          <a:blip r:embed="rId5">
            <a:alphaModFix/>
          </a:blip>
          <a:srcRect/>
          <a:stretch/>
        </p:blipFill>
        <p:spPr>
          <a:xfrm>
            <a:off x="9920594" y="91101"/>
            <a:ext cx="1187051" cy="411359"/>
          </a:xfrm>
          <a:prstGeom prst="rect">
            <a:avLst/>
          </a:prstGeom>
          <a:noFill/>
          <a:ln>
            <a:noFill/>
          </a:ln>
        </p:spPr>
      </p:pic>
    </p:spTree>
    <p:extLst>
      <p:ext uri="{BB962C8B-B14F-4D97-AF65-F5344CB8AC3E}">
        <p14:creationId xmlns:p14="http://schemas.microsoft.com/office/powerpoint/2010/main" val="1324485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7FF6E-418E-D8F8-B9EB-A33C060A6481}"/>
              </a:ext>
            </a:extLst>
          </p:cNvPr>
          <p:cNvPicPr>
            <a:picLocks noChangeAspect="1"/>
          </p:cNvPicPr>
          <p:nvPr/>
        </p:nvPicPr>
        <p:blipFill>
          <a:blip r:embed="rId2"/>
          <a:stretch>
            <a:fillRect/>
          </a:stretch>
        </p:blipFill>
        <p:spPr>
          <a:xfrm>
            <a:off x="2605880" y="1153944"/>
            <a:ext cx="3154840" cy="3690576"/>
          </a:xfrm>
          <a:prstGeom prst="rect">
            <a:avLst/>
          </a:prstGeom>
        </p:spPr>
      </p:pic>
      <p:sp>
        <p:nvSpPr>
          <p:cNvPr id="4" name="TextBox 3">
            <a:extLst>
              <a:ext uri="{FF2B5EF4-FFF2-40B4-BE49-F238E27FC236}">
                <a16:creationId xmlns:a16="http://schemas.microsoft.com/office/drawing/2014/main" id="{CCBB9725-9505-A6AC-6313-09ABD5B319FA}"/>
              </a:ext>
            </a:extLst>
          </p:cNvPr>
          <p:cNvSpPr txBox="1"/>
          <p:nvPr/>
        </p:nvSpPr>
        <p:spPr>
          <a:xfrm>
            <a:off x="484632" y="347472"/>
            <a:ext cx="8001000" cy="646331"/>
          </a:xfrm>
          <a:prstGeom prst="rect">
            <a:avLst/>
          </a:prstGeom>
          <a:noFill/>
        </p:spPr>
        <p:txBody>
          <a:bodyPr wrap="square" rtlCol="0">
            <a:spAutoFit/>
          </a:bodyPr>
          <a:lstStyle/>
          <a:p>
            <a:pPr algn="ctr"/>
            <a:r>
              <a:rPr lang="en-IN" sz="3600" b="1" dirty="0">
                <a:solidFill>
                  <a:srgbClr val="7030A0"/>
                </a:solidFill>
                <a:effectLst>
                  <a:outerShdw blurRad="38100" dist="38100" dir="2700000" algn="tl">
                    <a:srgbClr val="000000">
                      <a:alpha val="43137"/>
                    </a:srgbClr>
                  </a:outerShdw>
                </a:effectLst>
                <a:latin typeface="Algerian" panose="04020705040A02060702" pitchFamily="82" charset="0"/>
              </a:rPr>
              <a:t>ACCURACY LIST OF ALL THE MODELS</a:t>
            </a:r>
          </a:p>
        </p:txBody>
      </p:sp>
      <p:sp>
        <p:nvSpPr>
          <p:cNvPr id="5" name="TextBox 4">
            <a:extLst>
              <a:ext uri="{FF2B5EF4-FFF2-40B4-BE49-F238E27FC236}">
                <a16:creationId xmlns:a16="http://schemas.microsoft.com/office/drawing/2014/main" id="{0454C7FC-12B2-539D-8C9E-EC7FC1EA13D9}"/>
              </a:ext>
            </a:extLst>
          </p:cNvPr>
          <p:cNvSpPr txBox="1"/>
          <p:nvPr/>
        </p:nvSpPr>
        <p:spPr>
          <a:xfrm>
            <a:off x="-603504" y="5340096"/>
            <a:ext cx="10323576" cy="1015663"/>
          </a:xfrm>
          <a:prstGeom prst="rect">
            <a:avLst/>
          </a:prstGeom>
          <a:noFill/>
        </p:spPr>
        <p:txBody>
          <a:bodyPr wrap="square" rtlCol="0">
            <a:spAutoFit/>
          </a:bodyPr>
          <a:lstStyle/>
          <a:p>
            <a:pPr algn="ctr"/>
            <a:r>
              <a:rPr lang="en-IN" sz="2000" dirty="0">
                <a:latin typeface="Aharoni" panose="02010803020104030203" pitchFamily="2" charset="-79"/>
                <a:cs typeface="Aharoni" panose="02010803020104030203" pitchFamily="2" charset="-79"/>
              </a:rPr>
              <a:t>Here we can observe that Random Forest Classifier model is having highest accuracy among all the other models. So we used Random Forest model for deployment.</a:t>
            </a:r>
          </a:p>
        </p:txBody>
      </p:sp>
      <p:pic>
        <p:nvPicPr>
          <p:cNvPr id="6" name="Google Shape;441;p13">
            <a:extLst>
              <a:ext uri="{FF2B5EF4-FFF2-40B4-BE49-F238E27FC236}">
                <a16:creationId xmlns:a16="http://schemas.microsoft.com/office/drawing/2014/main" id="{2942B490-6ED9-B175-F411-97FFC8096FA5}"/>
              </a:ext>
            </a:extLst>
          </p:cNvPr>
          <p:cNvPicPr preferRelativeResize="0"/>
          <p:nvPr/>
        </p:nvPicPr>
        <p:blipFill rotWithShape="1">
          <a:blip r:embed="rId3">
            <a:alphaModFix/>
          </a:blip>
          <a:srcRect/>
          <a:stretch/>
        </p:blipFill>
        <p:spPr>
          <a:xfrm>
            <a:off x="9902306" y="72813"/>
            <a:ext cx="1187051" cy="411359"/>
          </a:xfrm>
          <a:prstGeom prst="rect">
            <a:avLst/>
          </a:prstGeom>
          <a:noFill/>
          <a:ln>
            <a:noFill/>
          </a:ln>
        </p:spPr>
      </p:pic>
    </p:spTree>
    <p:extLst>
      <p:ext uri="{BB962C8B-B14F-4D97-AF65-F5344CB8AC3E}">
        <p14:creationId xmlns:p14="http://schemas.microsoft.com/office/powerpoint/2010/main" val="2582730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8FD65-050F-2CE2-CCB1-5519409188EC}"/>
              </a:ext>
            </a:extLst>
          </p:cNvPr>
          <p:cNvSpPr txBox="1"/>
          <p:nvPr/>
        </p:nvSpPr>
        <p:spPr>
          <a:xfrm>
            <a:off x="-2195691" y="2731090"/>
            <a:ext cx="13222224" cy="92333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800"/>
              <a:buFont typeface="Arial"/>
              <a:buNone/>
            </a:pPr>
            <a:r>
              <a:rPr lang="en-US" sz="5400" b="1" i="0" u="none" strike="noStrike" cap="none" dirty="0">
                <a:solidFill>
                  <a:srgbClr val="002776"/>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sym typeface="Arial"/>
              </a:rPr>
              <a:t>MODEL DEPLOYMENT USING STREAMLIT</a:t>
            </a:r>
            <a:endParaRPr lang="en-US" sz="5400" b="0" i="0" u="none" strike="noStrike" cap="none" dirty="0">
              <a:solidFill>
                <a:srgbClr val="000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sym typeface="Arial"/>
            </a:endParaRPr>
          </a:p>
        </p:txBody>
      </p:sp>
      <p:pic>
        <p:nvPicPr>
          <p:cNvPr id="2050" name="Picture 2" descr="Streamlit logo on light background">
            <a:extLst>
              <a:ext uri="{FF2B5EF4-FFF2-40B4-BE49-F238E27FC236}">
                <a16:creationId xmlns:a16="http://schemas.microsoft.com/office/drawing/2014/main" id="{C14B9B6A-F2F6-F6A2-C301-A88EA0B69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82" y="3542577"/>
            <a:ext cx="4777431" cy="2795129"/>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441;p13">
            <a:extLst>
              <a:ext uri="{FF2B5EF4-FFF2-40B4-BE49-F238E27FC236}">
                <a16:creationId xmlns:a16="http://schemas.microsoft.com/office/drawing/2014/main" id="{4257F56A-9574-66AE-BC27-24F0EA09D5DB}"/>
              </a:ext>
            </a:extLst>
          </p:cNvPr>
          <p:cNvPicPr preferRelativeResize="0"/>
          <p:nvPr/>
        </p:nvPicPr>
        <p:blipFill rotWithShape="1">
          <a:blip r:embed="rId3">
            <a:alphaModFix/>
          </a:blip>
          <a:srcRect/>
          <a:stretch/>
        </p:blipFill>
        <p:spPr>
          <a:xfrm>
            <a:off x="9902306" y="72813"/>
            <a:ext cx="1187051" cy="411359"/>
          </a:xfrm>
          <a:prstGeom prst="rect">
            <a:avLst/>
          </a:prstGeom>
          <a:noFill/>
          <a:ln>
            <a:noFill/>
          </a:ln>
        </p:spPr>
      </p:pic>
    </p:spTree>
    <p:extLst>
      <p:ext uri="{BB962C8B-B14F-4D97-AF65-F5344CB8AC3E}">
        <p14:creationId xmlns:p14="http://schemas.microsoft.com/office/powerpoint/2010/main" val="114758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65FC66-A080-05AF-9C5C-03CAA3EC23C2}"/>
              </a:ext>
            </a:extLst>
          </p:cNvPr>
          <p:cNvPicPr>
            <a:picLocks noChangeAspect="1"/>
          </p:cNvPicPr>
          <p:nvPr/>
        </p:nvPicPr>
        <p:blipFill>
          <a:blip r:embed="rId2"/>
          <a:stretch>
            <a:fillRect/>
          </a:stretch>
        </p:blipFill>
        <p:spPr>
          <a:xfrm>
            <a:off x="-2209520" y="180070"/>
            <a:ext cx="1983277" cy="5102430"/>
          </a:xfrm>
          <a:prstGeom prst="rect">
            <a:avLst/>
          </a:prstGeom>
        </p:spPr>
      </p:pic>
      <p:pic>
        <p:nvPicPr>
          <p:cNvPr id="5" name="Picture 4">
            <a:extLst>
              <a:ext uri="{FF2B5EF4-FFF2-40B4-BE49-F238E27FC236}">
                <a16:creationId xmlns:a16="http://schemas.microsoft.com/office/drawing/2014/main" id="{645413B0-085D-F534-B276-765A8473A833}"/>
              </a:ext>
            </a:extLst>
          </p:cNvPr>
          <p:cNvPicPr>
            <a:picLocks noChangeAspect="1"/>
          </p:cNvPicPr>
          <p:nvPr/>
        </p:nvPicPr>
        <p:blipFill>
          <a:blip r:embed="rId3"/>
          <a:stretch>
            <a:fillRect/>
          </a:stretch>
        </p:blipFill>
        <p:spPr>
          <a:xfrm>
            <a:off x="-2209520" y="5282500"/>
            <a:ext cx="1983277" cy="1575500"/>
          </a:xfrm>
          <a:prstGeom prst="rect">
            <a:avLst/>
          </a:prstGeom>
        </p:spPr>
      </p:pic>
      <p:pic>
        <p:nvPicPr>
          <p:cNvPr id="9" name="Picture 8">
            <a:extLst>
              <a:ext uri="{FF2B5EF4-FFF2-40B4-BE49-F238E27FC236}">
                <a16:creationId xmlns:a16="http://schemas.microsoft.com/office/drawing/2014/main" id="{10D1EA34-E04B-332D-090E-0484934C5E74}"/>
              </a:ext>
            </a:extLst>
          </p:cNvPr>
          <p:cNvPicPr>
            <a:picLocks noChangeAspect="1"/>
          </p:cNvPicPr>
          <p:nvPr/>
        </p:nvPicPr>
        <p:blipFill>
          <a:blip r:embed="rId4"/>
          <a:stretch>
            <a:fillRect/>
          </a:stretch>
        </p:blipFill>
        <p:spPr>
          <a:xfrm>
            <a:off x="2479249" y="180070"/>
            <a:ext cx="4871071" cy="2970989"/>
          </a:xfrm>
          <a:prstGeom prst="rect">
            <a:avLst/>
          </a:prstGeom>
        </p:spPr>
      </p:pic>
      <p:pic>
        <p:nvPicPr>
          <p:cNvPr id="11" name="Picture 10">
            <a:extLst>
              <a:ext uri="{FF2B5EF4-FFF2-40B4-BE49-F238E27FC236}">
                <a16:creationId xmlns:a16="http://schemas.microsoft.com/office/drawing/2014/main" id="{180DDAD9-337B-DAD9-FBFD-132D87630BFE}"/>
              </a:ext>
            </a:extLst>
          </p:cNvPr>
          <p:cNvPicPr>
            <a:picLocks noChangeAspect="1"/>
          </p:cNvPicPr>
          <p:nvPr/>
        </p:nvPicPr>
        <p:blipFill>
          <a:blip r:embed="rId5"/>
          <a:stretch>
            <a:fillRect/>
          </a:stretch>
        </p:blipFill>
        <p:spPr>
          <a:xfrm>
            <a:off x="577703" y="3389104"/>
            <a:ext cx="4620228" cy="599926"/>
          </a:xfrm>
          <a:prstGeom prst="rect">
            <a:avLst/>
          </a:prstGeom>
        </p:spPr>
      </p:pic>
      <p:pic>
        <p:nvPicPr>
          <p:cNvPr id="13" name="Picture 12">
            <a:extLst>
              <a:ext uri="{FF2B5EF4-FFF2-40B4-BE49-F238E27FC236}">
                <a16:creationId xmlns:a16="http://schemas.microsoft.com/office/drawing/2014/main" id="{BBD73C92-01C2-EEA2-C329-E867B266A2E7}"/>
              </a:ext>
            </a:extLst>
          </p:cNvPr>
          <p:cNvPicPr>
            <a:picLocks noChangeAspect="1"/>
          </p:cNvPicPr>
          <p:nvPr/>
        </p:nvPicPr>
        <p:blipFill>
          <a:blip r:embed="rId6"/>
          <a:stretch>
            <a:fillRect/>
          </a:stretch>
        </p:blipFill>
        <p:spPr>
          <a:xfrm>
            <a:off x="5197931" y="3363961"/>
            <a:ext cx="3966701" cy="650211"/>
          </a:xfrm>
          <a:prstGeom prst="rect">
            <a:avLst/>
          </a:prstGeom>
        </p:spPr>
      </p:pic>
      <p:pic>
        <p:nvPicPr>
          <p:cNvPr id="15" name="Picture 14">
            <a:extLst>
              <a:ext uri="{FF2B5EF4-FFF2-40B4-BE49-F238E27FC236}">
                <a16:creationId xmlns:a16="http://schemas.microsoft.com/office/drawing/2014/main" id="{BDFF6CC9-A9DA-70AF-BD8F-B51733A4D881}"/>
              </a:ext>
            </a:extLst>
          </p:cNvPr>
          <p:cNvPicPr>
            <a:picLocks noChangeAspect="1"/>
          </p:cNvPicPr>
          <p:nvPr/>
        </p:nvPicPr>
        <p:blipFill>
          <a:blip r:embed="rId7"/>
          <a:stretch>
            <a:fillRect/>
          </a:stretch>
        </p:blipFill>
        <p:spPr>
          <a:xfrm>
            <a:off x="3966006" y="4123684"/>
            <a:ext cx="1494872" cy="599926"/>
          </a:xfrm>
          <a:prstGeom prst="rect">
            <a:avLst/>
          </a:prstGeom>
        </p:spPr>
      </p:pic>
      <p:pic>
        <p:nvPicPr>
          <p:cNvPr id="17" name="Picture 16">
            <a:extLst>
              <a:ext uri="{FF2B5EF4-FFF2-40B4-BE49-F238E27FC236}">
                <a16:creationId xmlns:a16="http://schemas.microsoft.com/office/drawing/2014/main" id="{19B60614-BC83-FF45-2899-C977614A8AC8}"/>
              </a:ext>
            </a:extLst>
          </p:cNvPr>
          <p:cNvPicPr>
            <a:picLocks noChangeAspect="1"/>
          </p:cNvPicPr>
          <p:nvPr/>
        </p:nvPicPr>
        <p:blipFill>
          <a:blip r:embed="rId8"/>
          <a:stretch>
            <a:fillRect/>
          </a:stretch>
        </p:blipFill>
        <p:spPr>
          <a:xfrm>
            <a:off x="3331652" y="4867691"/>
            <a:ext cx="2763580" cy="2098718"/>
          </a:xfrm>
          <a:prstGeom prst="rect">
            <a:avLst/>
          </a:prstGeom>
        </p:spPr>
      </p:pic>
    </p:spTree>
    <p:extLst>
      <p:ext uri="{BB962C8B-B14F-4D97-AF65-F5344CB8AC3E}">
        <p14:creationId xmlns:p14="http://schemas.microsoft.com/office/powerpoint/2010/main" val="371280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E770A1-7C16-D1B0-9F1B-326567CB5FEC}"/>
              </a:ext>
            </a:extLst>
          </p:cNvPr>
          <p:cNvSpPr txBox="1"/>
          <p:nvPr/>
        </p:nvSpPr>
        <p:spPr>
          <a:xfrm>
            <a:off x="-2000250" y="298740"/>
            <a:ext cx="6752844"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Challenges faced?</a:t>
            </a:r>
            <a:endParaRPr lang="en-US" sz="2800" b="0" i="0" u="none" strike="noStrike" cap="none"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37D2A2E7-9C20-B951-C081-6FF3383C014A}"/>
              </a:ext>
            </a:extLst>
          </p:cNvPr>
          <p:cNvSpPr txBox="1"/>
          <p:nvPr/>
        </p:nvSpPr>
        <p:spPr>
          <a:xfrm>
            <a:off x="-1435608" y="1065835"/>
            <a:ext cx="9893808" cy="1415772"/>
          </a:xfrm>
          <a:prstGeom prst="rect">
            <a:avLst/>
          </a:prstGeom>
          <a:noFill/>
        </p:spPr>
        <p:txBody>
          <a:bodyPr wrap="square" rtlCol="0">
            <a:spAutoFit/>
          </a:bodyPr>
          <a:lstStyle/>
          <a:p>
            <a:r>
              <a:rPr lang="en-IN" sz="1800" dirty="0"/>
              <a:t>We have faced issues with </a:t>
            </a:r>
          </a:p>
          <a:p>
            <a:pPr marL="285750" indent="-285750">
              <a:buFont typeface="Arial" panose="020B0604020202020204" pitchFamily="34" charset="0"/>
              <a:buChar char="•"/>
            </a:pPr>
            <a:r>
              <a:rPr lang="en-IN" sz="1800" dirty="0"/>
              <a:t>Outlier detection and imputation.</a:t>
            </a:r>
          </a:p>
          <a:p>
            <a:pPr marL="285750" indent="-285750">
              <a:buFont typeface="Arial" panose="020B0604020202020204" pitchFamily="34" charset="0"/>
              <a:buChar char="•"/>
            </a:pPr>
            <a:r>
              <a:rPr lang="en-IN" sz="1800" dirty="0"/>
              <a:t>Balancing the data.</a:t>
            </a:r>
          </a:p>
          <a:p>
            <a:pPr marL="285750" indent="-285750">
              <a:buFont typeface="Arial" panose="020B0604020202020204" pitchFamily="34" charset="0"/>
              <a:buChar char="•"/>
            </a:pPr>
            <a:r>
              <a:rPr lang="en-IN" sz="1800" dirty="0"/>
              <a:t>Model Building and Auto ML</a:t>
            </a:r>
          </a:p>
          <a:p>
            <a:pPr marL="285750" indent="-285750">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F4206A35-362F-AEDA-63A2-3D084D067784}"/>
              </a:ext>
            </a:extLst>
          </p:cNvPr>
          <p:cNvSpPr txBox="1"/>
          <p:nvPr/>
        </p:nvSpPr>
        <p:spPr>
          <a:xfrm>
            <a:off x="-1856232" y="3226826"/>
            <a:ext cx="6752844"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How did you overcome?</a:t>
            </a:r>
            <a:endParaRPr lang="en-US" sz="28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2C7CDFF6-4572-DFF2-FD58-146622170E09}"/>
              </a:ext>
            </a:extLst>
          </p:cNvPr>
          <p:cNvSpPr txBox="1"/>
          <p:nvPr/>
        </p:nvSpPr>
        <p:spPr>
          <a:xfrm>
            <a:off x="-1435608" y="4040087"/>
            <a:ext cx="7690104" cy="1692771"/>
          </a:xfrm>
          <a:prstGeom prst="rect">
            <a:avLst/>
          </a:prstGeom>
          <a:noFill/>
        </p:spPr>
        <p:txBody>
          <a:bodyPr wrap="square" rtlCol="0">
            <a:spAutoFit/>
          </a:bodyPr>
          <a:lstStyle/>
          <a:p>
            <a:r>
              <a:rPr lang="en-IN" sz="1800" dirty="0"/>
              <a:t>We had overcome the challenges</a:t>
            </a:r>
          </a:p>
          <a:p>
            <a:pPr marL="285750" indent="-285750">
              <a:buFont typeface="Arial" panose="020B0604020202020204" pitchFamily="34" charset="0"/>
              <a:buChar char="•"/>
            </a:pPr>
            <a:r>
              <a:rPr lang="en-IN" sz="1800" dirty="0"/>
              <a:t>Detected outliers using IQR formula and applied mean imputation technique for outliers.</a:t>
            </a:r>
          </a:p>
          <a:p>
            <a:pPr marL="285750" indent="-285750">
              <a:buFont typeface="Arial" panose="020B0604020202020204" pitchFamily="34" charset="0"/>
              <a:buChar char="•"/>
            </a:pPr>
            <a:r>
              <a:rPr lang="en-IN" sz="1800" dirty="0"/>
              <a:t>Applied SMOTE technique to balance the data.</a:t>
            </a:r>
          </a:p>
          <a:p>
            <a:pPr marL="285750" indent="-285750">
              <a:buFont typeface="Arial" panose="020B0604020202020204" pitchFamily="34" charset="0"/>
              <a:buChar char="•"/>
            </a:pPr>
            <a:r>
              <a:rPr lang="en-IN" sz="1800" dirty="0"/>
              <a:t>Used TPOT model for Auto ML</a:t>
            </a:r>
          </a:p>
          <a:p>
            <a:pPr marL="285750" indent="-285750">
              <a:buFont typeface="Arial" panose="020B0604020202020204" pitchFamily="34" charset="0"/>
              <a:buChar char="•"/>
            </a:pPr>
            <a:endParaRPr lang="en-IN" dirty="0"/>
          </a:p>
        </p:txBody>
      </p:sp>
      <p:pic>
        <p:nvPicPr>
          <p:cNvPr id="9" name="Google Shape;441;p13">
            <a:extLst>
              <a:ext uri="{FF2B5EF4-FFF2-40B4-BE49-F238E27FC236}">
                <a16:creationId xmlns:a16="http://schemas.microsoft.com/office/drawing/2014/main" id="{A7768D96-950E-254A-BB6E-6B9A9B87CE8C}"/>
              </a:ext>
            </a:extLst>
          </p:cNvPr>
          <p:cNvPicPr preferRelativeResize="0"/>
          <p:nvPr/>
        </p:nvPicPr>
        <p:blipFill rotWithShape="1">
          <a:blip r:embed="rId2">
            <a:alphaModFix/>
          </a:blip>
          <a:srcRect/>
          <a:stretch/>
        </p:blipFill>
        <p:spPr>
          <a:xfrm>
            <a:off x="9902306" y="72813"/>
            <a:ext cx="1187051" cy="411359"/>
          </a:xfrm>
          <a:prstGeom prst="rect">
            <a:avLst/>
          </a:prstGeom>
          <a:noFill/>
          <a:ln>
            <a:noFill/>
          </a:ln>
        </p:spPr>
      </p:pic>
    </p:spTree>
    <p:extLst>
      <p:ext uri="{BB962C8B-B14F-4D97-AF65-F5344CB8AC3E}">
        <p14:creationId xmlns:p14="http://schemas.microsoft.com/office/powerpoint/2010/main" val="1863664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55276-108D-D42E-E3DC-4918E3B6DC55}"/>
              </a:ext>
            </a:extLst>
          </p:cNvPr>
          <p:cNvSpPr txBox="1"/>
          <p:nvPr/>
        </p:nvSpPr>
        <p:spPr>
          <a:xfrm>
            <a:off x="1618488" y="749808"/>
            <a:ext cx="4480560" cy="769441"/>
          </a:xfrm>
          <a:prstGeom prst="rect">
            <a:avLst/>
          </a:prstGeom>
          <a:noFill/>
        </p:spPr>
        <p:txBody>
          <a:bodyPr wrap="square" rtlCol="0">
            <a:spAutoFit/>
          </a:bodyPr>
          <a:lstStyle/>
          <a:p>
            <a:r>
              <a:rPr lang="en-IN" sz="4400" b="1" dirty="0">
                <a:solidFill>
                  <a:schemeClr val="accent6">
                    <a:lumMod val="50000"/>
                  </a:schemeClr>
                </a:solidFill>
                <a:latin typeface="Algerian" panose="04020705040A02060702" pitchFamily="82" charset="0"/>
              </a:rPr>
              <a:t>TEAM MEMBERS</a:t>
            </a:r>
          </a:p>
        </p:txBody>
      </p:sp>
      <p:sp>
        <p:nvSpPr>
          <p:cNvPr id="3" name="TextBox 2">
            <a:extLst>
              <a:ext uri="{FF2B5EF4-FFF2-40B4-BE49-F238E27FC236}">
                <a16:creationId xmlns:a16="http://schemas.microsoft.com/office/drawing/2014/main" id="{5C8A0318-9567-3B48-7E60-E5E263EEF9DC}"/>
              </a:ext>
            </a:extLst>
          </p:cNvPr>
          <p:cNvSpPr txBox="1"/>
          <p:nvPr/>
        </p:nvSpPr>
        <p:spPr>
          <a:xfrm>
            <a:off x="1700784" y="1938528"/>
            <a:ext cx="4645435" cy="2677656"/>
          </a:xfrm>
          <a:prstGeom prst="rect">
            <a:avLst/>
          </a:prstGeom>
          <a:noFill/>
        </p:spPr>
        <p:txBody>
          <a:bodyPr wrap="square" rtlCol="0">
            <a:spAutoFit/>
          </a:bodyPr>
          <a:lstStyle/>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BODDU NANDHINI</a:t>
            </a:r>
          </a:p>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ERAGADINDLA DIVYA</a:t>
            </a:r>
          </a:p>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AADI NAVEEN KUMAR</a:t>
            </a:r>
          </a:p>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CHINTA VISHNU</a:t>
            </a:r>
          </a:p>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NARA PRADEEP KUMAR</a:t>
            </a:r>
          </a:p>
          <a:p>
            <a:pPr marL="342900" indent="-342900">
              <a:buFont typeface="+mj-lt"/>
              <a:buAutoNum type="arabicPeriod"/>
            </a:pPr>
            <a:r>
              <a:rPr lang="en-IN" sz="2800" dirty="0">
                <a:solidFill>
                  <a:srgbClr val="7030A0"/>
                </a:solidFill>
                <a:latin typeface="Aharoni" panose="02010803020104030203" pitchFamily="2" charset="-79"/>
                <a:cs typeface="Aharoni" panose="02010803020104030203" pitchFamily="2" charset="-79"/>
              </a:rPr>
              <a:t>AKSHAY B R</a:t>
            </a:r>
          </a:p>
        </p:txBody>
      </p:sp>
    </p:spTree>
    <p:extLst>
      <p:ext uri="{BB962C8B-B14F-4D97-AF65-F5344CB8AC3E}">
        <p14:creationId xmlns:p14="http://schemas.microsoft.com/office/powerpoint/2010/main" val="201719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1;p13">
            <a:extLst>
              <a:ext uri="{FF2B5EF4-FFF2-40B4-BE49-F238E27FC236}">
                <a16:creationId xmlns:a16="http://schemas.microsoft.com/office/drawing/2014/main" id="{E222C19C-FD84-E30E-CD74-F7693B2781C0}"/>
              </a:ext>
            </a:extLst>
          </p:cNvPr>
          <p:cNvPicPr preferRelativeResize="0"/>
          <p:nvPr/>
        </p:nvPicPr>
        <p:blipFill rotWithShape="1">
          <a:blip r:embed="rId2">
            <a:alphaModFix/>
          </a:blip>
          <a:srcRect/>
          <a:stretch/>
        </p:blipFill>
        <p:spPr>
          <a:xfrm>
            <a:off x="9902306" y="72813"/>
            <a:ext cx="1187051" cy="411359"/>
          </a:xfrm>
          <a:prstGeom prst="rect">
            <a:avLst/>
          </a:prstGeom>
          <a:noFill/>
          <a:ln>
            <a:noFill/>
          </a:ln>
        </p:spPr>
      </p:pic>
      <p:sp>
        <p:nvSpPr>
          <p:cNvPr id="3" name="TextBox 2">
            <a:extLst>
              <a:ext uri="{FF2B5EF4-FFF2-40B4-BE49-F238E27FC236}">
                <a16:creationId xmlns:a16="http://schemas.microsoft.com/office/drawing/2014/main" id="{10CE237A-2706-5EDB-FE9B-5C51F640219C}"/>
              </a:ext>
            </a:extLst>
          </p:cNvPr>
          <p:cNvSpPr txBox="1"/>
          <p:nvPr/>
        </p:nvSpPr>
        <p:spPr>
          <a:xfrm>
            <a:off x="2167128" y="2967335"/>
            <a:ext cx="4809744"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THANK YOU</a:t>
            </a:r>
          </a:p>
        </p:txBody>
      </p:sp>
    </p:spTree>
    <p:extLst>
      <p:ext uri="{BB962C8B-B14F-4D97-AF65-F5344CB8AC3E}">
        <p14:creationId xmlns:p14="http://schemas.microsoft.com/office/powerpoint/2010/main" val="335662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D77BAA-0192-3FF3-2280-B7FDB49A12AF}"/>
              </a:ext>
            </a:extLst>
          </p:cNvPr>
          <p:cNvSpPr txBox="1"/>
          <p:nvPr/>
        </p:nvSpPr>
        <p:spPr>
          <a:xfrm>
            <a:off x="-1570482" y="389102"/>
            <a:ext cx="6752844" cy="64633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chemeClr val="tx1">
                    <a:lumMod val="65000"/>
                    <a:lumOff val="35000"/>
                  </a:schemeClr>
                </a:solidFill>
                <a:effectLst>
                  <a:outerShdw blurRad="38100" dist="38100" dir="2700000" algn="tl">
                    <a:srgbClr val="000000">
                      <a:alpha val="43137"/>
                    </a:srgbClr>
                  </a:outerShdw>
                </a:effectLst>
                <a:latin typeface="Bahnschrift SemiBold Condensed" panose="020B0502040204020203" pitchFamily="34" charset="0"/>
                <a:sym typeface="Arial"/>
              </a:rPr>
              <a:t>Project Architecture / Project Flow</a:t>
            </a:r>
            <a:endParaRPr lang="en-US" sz="3600" b="0" i="0" u="none" strike="noStrike" cap="none" dirty="0">
              <a:solidFill>
                <a:schemeClr val="tx1">
                  <a:lumMod val="65000"/>
                  <a:lumOff val="35000"/>
                </a:schemeClr>
              </a:solidFill>
              <a:effectLst>
                <a:outerShdw blurRad="38100" dist="38100" dir="2700000" algn="tl">
                  <a:srgbClr val="000000">
                    <a:alpha val="43137"/>
                  </a:srgbClr>
                </a:outerShdw>
              </a:effectLst>
              <a:latin typeface="Bahnschrift SemiBold Condensed" panose="020B0502040204020203" pitchFamily="34" charset="0"/>
              <a:sym typeface="Arial"/>
            </a:endParaRPr>
          </a:p>
        </p:txBody>
      </p:sp>
      <p:grpSp>
        <p:nvGrpSpPr>
          <p:cNvPr id="4" name="Google Shape;360;p3">
            <a:extLst>
              <a:ext uri="{FF2B5EF4-FFF2-40B4-BE49-F238E27FC236}">
                <a16:creationId xmlns:a16="http://schemas.microsoft.com/office/drawing/2014/main" id="{94482B4B-C9F6-6D73-19F6-D036A1163DB4}"/>
              </a:ext>
            </a:extLst>
          </p:cNvPr>
          <p:cNvGrpSpPr/>
          <p:nvPr/>
        </p:nvGrpSpPr>
        <p:grpSpPr>
          <a:xfrm>
            <a:off x="1125694" y="1190881"/>
            <a:ext cx="6764595" cy="5497356"/>
            <a:chOff x="2096419" y="1665"/>
            <a:chExt cx="5471990" cy="5497356"/>
          </a:xfrm>
        </p:grpSpPr>
        <p:sp>
          <p:nvSpPr>
            <p:cNvPr id="5" name="Google Shape;361;p3">
              <a:extLst>
                <a:ext uri="{FF2B5EF4-FFF2-40B4-BE49-F238E27FC236}">
                  <a16:creationId xmlns:a16="http://schemas.microsoft.com/office/drawing/2014/main" id="{631E6214-0F03-F445-AB82-41BF831566F1}"/>
                </a:ext>
              </a:extLst>
            </p:cNvPr>
            <p:cNvSpPr/>
            <p:nvPr/>
          </p:nvSpPr>
          <p:spPr>
            <a:xfrm>
              <a:off x="4059882" y="1665"/>
              <a:ext cx="1481435" cy="962932"/>
            </a:xfrm>
            <a:prstGeom prst="roundRect">
              <a:avLst>
                <a:gd name="adj" fmla="val 16667"/>
              </a:avLst>
            </a:prstGeom>
            <a:solidFill>
              <a:schemeClr val="accent4"/>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63;p3">
              <a:extLst>
                <a:ext uri="{FF2B5EF4-FFF2-40B4-BE49-F238E27FC236}">
                  <a16:creationId xmlns:a16="http://schemas.microsoft.com/office/drawing/2014/main" id="{0DEF579D-AF30-EDA1-BE66-8BADFA0B6DE5}"/>
                </a:ext>
              </a:extLst>
            </p:cNvPr>
            <p:cNvSpPr/>
            <p:nvPr/>
          </p:nvSpPr>
          <p:spPr>
            <a:xfrm>
              <a:off x="2533388" y="483132"/>
              <a:ext cx="4534423" cy="4534423"/>
            </a:xfrm>
            <a:custGeom>
              <a:avLst/>
              <a:gdLst/>
              <a:ahLst/>
              <a:cxnLst/>
              <a:rect l="l" t="t" r="r" b="b"/>
              <a:pathLst>
                <a:path w="120000" h="120000" extrusionOk="0">
                  <a:moveTo>
                    <a:pt x="84526" y="5242"/>
                  </a:moveTo>
                  <a:lnTo>
                    <a:pt x="84526" y="5242"/>
                  </a:lnTo>
                  <a:cubicBezTo>
                    <a:pt x="89435" y="7441"/>
                    <a:pt x="94026" y="10290"/>
                    <a:pt x="98176" y="13712"/>
                  </a:cubicBezTo>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64;p3">
              <a:extLst>
                <a:ext uri="{FF2B5EF4-FFF2-40B4-BE49-F238E27FC236}">
                  <a16:creationId xmlns:a16="http://schemas.microsoft.com/office/drawing/2014/main" id="{C115FB39-6F22-0CAD-65AF-BBDB2BB55376}"/>
                </a:ext>
              </a:extLst>
            </p:cNvPr>
            <p:cNvSpPr/>
            <p:nvPr/>
          </p:nvSpPr>
          <p:spPr>
            <a:xfrm>
              <a:off x="5981488" y="1023590"/>
              <a:ext cx="1481435" cy="962932"/>
            </a:xfrm>
            <a:prstGeom prst="roundRect">
              <a:avLst>
                <a:gd name="adj" fmla="val 16667"/>
              </a:avLst>
            </a:prstGeom>
            <a:solidFill>
              <a:schemeClr val="accent6">
                <a:lumMod val="50000"/>
              </a:schemeClr>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a:buSzPts val="1400"/>
              </a:pPr>
              <a:endParaRPr lang="en-US" b="1" i="0" u="none" strike="noStrike" cap="none" dirty="0">
                <a:solidFill>
                  <a:schemeClr val="lt1"/>
                </a:solidFill>
                <a:latin typeface="Arial"/>
                <a:ea typeface="Arial"/>
                <a:cs typeface="Arial"/>
                <a:sym typeface="Arial"/>
              </a:endParaRPr>
            </a:p>
            <a:p>
              <a:pPr>
                <a:buSzPts val="1400"/>
              </a:pPr>
              <a:r>
                <a:rPr lang="en-US" b="1" i="0" u="none" strike="noStrike" cap="none" dirty="0">
                  <a:solidFill>
                    <a:schemeClr val="lt1"/>
                  </a:solidFill>
                  <a:latin typeface="Arial"/>
                  <a:ea typeface="Arial"/>
                  <a:cs typeface="Arial"/>
                  <a:sym typeface="Arial"/>
                </a:rPr>
                <a:t>Collection of data</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366;p3">
              <a:extLst>
                <a:ext uri="{FF2B5EF4-FFF2-40B4-BE49-F238E27FC236}">
                  <a16:creationId xmlns:a16="http://schemas.microsoft.com/office/drawing/2014/main" id="{F743C84E-B35C-7CDE-635D-1881B60A2784}"/>
                </a:ext>
              </a:extLst>
            </p:cNvPr>
            <p:cNvSpPr/>
            <p:nvPr/>
          </p:nvSpPr>
          <p:spPr>
            <a:xfrm>
              <a:off x="2533388" y="483132"/>
              <a:ext cx="4534423" cy="4534423"/>
            </a:xfrm>
            <a:custGeom>
              <a:avLst/>
              <a:gdLst/>
              <a:ahLst/>
              <a:cxnLst/>
              <a:rect l="l" t="t" r="r" b="b"/>
              <a:pathLst>
                <a:path w="120000" h="120000" extrusionOk="0">
                  <a:moveTo>
                    <a:pt x="119066" y="49453"/>
                  </a:moveTo>
                  <a:cubicBezTo>
                    <a:pt x="120312" y="56429"/>
                    <a:pt x="120312" y="63571"/>
                    <a:pt x="119066" y="70547"/>
                  </a:cubicBezTo>
                </a:path>
              </a:pathLst>
            </a:custGeom>
            <a:noFill/>
            <a:ln w="9525" cap="flat" cmpd="sng">
              <a:solidFill>
                <a:srgbClr val="5FA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67;p3">
              <a:extLst>
                <a:ext uri="{FF2B5EF4-FFF2-40B4-BE49-F238E27FC236}">
                  <a16:creationId xmlns:a16="http://schemas.microsoft.com/office/drawing/2014/main" id="{A05B2E29-182B-FAC4-D51B-A0D4521AC30C}"/>
                </a:ext>
              </a:extLst>
            </p:cNvPr>
            <p:cNvSpPr/>
            <p:nvPr/>
          </p:nvSpPr>
          <p:spPr>
            <a:xfrm>
              <a:off x="6086974" y="3402483"/>
              <a:ext cx="1481435" cy="962932"/>
            </a:xfrm>
            <a:prstGeom prst="roundRect">
              <a:avLst>
                <a:gd name="adj" fmla="val 16667"/>
              </a:avLst>
            </a:prstGeom>
            <a:solidFill>
              <a:schemeClr val="accent2">
                <a:lumMod val="50000"/>
              </a:schemeClr>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a:buSzPts val="1400"/>
              </a:pPr>
              <a:endParaRPr lang="en-US" b="1" i="0" u="none" strike="noStrike" cap="none" dirty="0">
                <a:solidFill>
                  <a:schemeClr val="lt1"/>
                </a:solidFill>
                <a:latin typeface="Arial"/>
                <a:ea typeface="Arial"/>
                <a:cs typeface="Arial"/>
                <a:sym typeface="Arial"/>
              </a:endParaRPr>
            </a:p>
            <a:p>
              <a:pPr>
                <a:buSzPts val="1400"/>
              </a:pPr>
              <a:r>
                <a:rPr lang="en-US" b="1" i="0" u="none" strike="noStrike" cap="none" dirty="0">
                  <a:solidFill>
                    <a:schemeClr val="lt1"/>
                  </a:solidFill>
                  <a:latin typeface="Arial"/>
                  <a:ea typeface="Arial"/>
                  <a:cs typeface="Arial"/>
                  <a:sym typeface="Arial"/>
                </a:rPr>
                <a:t>Cleaning of data</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369;p3">
              <a:extLst>
                <a:ext uri="{FF2B5EF4-FFF2-40B4-BE49-F238E27FC236}">
                  <a16:creationId xmlns:a16="http://schemas.microsoft.com/office/drawing/2014/main" id="{A079A23E-1138-E498-2BAE-DB3CAD24B29C}"/>
                </a:ext>
              </a:extLst>
            </p:cNvPr>
            <p:cNvSpPr/>
            <p:nvPr/>
          </p:nvSpPr>
          <p:spPr>
            <a:xfrm>
              <a:off x="2533388" y="483132"/>
              <a:ext cx="4534423" cy="4534423"/>
            </a:xfrm>
            <a:custGeom>
              <a:avLst/>
              <a:gdLst/>
              <a:ahLst/>
              <a:cxnLst/>
              <a:rect l="l" t="t" r="r" b="b"/>
              <a:pathLst>
                <a:path w="120000" h="120000" extrusionOk="0">
                  <a:moveTo>
                    <a:pt x="98176" y="106288"/>
                  </a:moveTo>
                  <a:cubicBezTo>
                    <a:pt x="94026" y="109710"/>
                    <a:pt x="89435" y="112559"/>
                    <a:pt x="84526" y="114758"/>
                  </a:cubicBezTo>
                </a:path>
              </a:pathLst>
            </a:custGeom>
            <a:noFill/>
            <a:ln w="9525" cap="flat" cmpd="sng">
              <a:solidFill>
                <a:srgbClr val="438D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370;p3">
              <a:extLst>
                <a:ext uri="{FF2B5EF4-FFF2-40B4-BE49-F238E27FC236}">
                  <a16:creationId xmlns:a16="http://schemas.microsoft.com/office/drawing/2014/main" id="{9FC94A34-32BD-0704-CA76-D940F9B63B9A}"/>
                </a:ext>
              </a:extLst>
            </p:cNvPr>
            <p:cNvSpPr/>
            <p:nvPr/>
          </p:nvSpPr>
          <p:spPr>
            <a:xfrm>
              <a:off x="4059882" y="4536089"/>
              <a:ext cx="1481435" cy="962932"/>
            </a:xfrm>
            <a:prstGeom prst="roundRect">
              <a:avLst>
                <a:gd name="adj" fmla="val 16667"/>
              </a:avLst>
            </a:prstGeom>
            <a:solidFill>
              <a:schemeClr val="tx2">
                <a:lumMod val="50000"/>
              </a:schemeClr>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a:buSzPts val="1400"/>
              </a:pPr>
              <a:endParaRPr lang="en-US" b="1" i="0" u="none" strike="noStrike" cap="none" dirty="0">
                <a:solidFill>
                  <a:schemeClr val="lt1"/>
                </a:solidFill>
                <a:latin typeface="Arial"/>
                <a:ea typeface="Arial"/>
                <a:cs typeface="Arial"/>
                <a:sym typeface="Arial"/>
              </a:endParaRPr>
            </a:p>
            <a:p>
              <a:pPr>
                <a:buSzPts val="1400"/>
              </a:pPr>
              <a:r>
                <a:rPr lang="en-US" b="1" i="0" u="none" strike="noStrike" cap="none" dirty="0">
                  <a:solidFill>
                    <a:schemeClr val="lt1"/>
                  </a:solidFill>
                  <a:latin typeface="Arial"/>
                  <a:ea typeface="Arial"/>
                  <a:cs typeface="Arial"/>
                  <a:sym typeface="Arial"/>
                </a:rPr>
                <a:t>Exploratory data analysis</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372;p3">
              <a:extLst>
                <a:ext uri="{FF2B5EF4-FFF2-40B4-BE49-F238E27FC236}">
                  <a16:creationId xmlns:a16="http://schemas.microsoft.com/office/drawing/2014/main" id="{7C4E39B4-0009-9930-ADDF-CE0ED6EECB9D}"/>
                </a:ext>
              </a:extLst>
            </p:cNvPr>
            <p:cNvSpPr/>
            <p:nvPr/>
          </p:nvSpPr>
          <p:spPr>
            <a:xfrm>
              <a:off x="2533388" y="483132"/>
              <a:ext cx="4534423" cy="4534423"/>
            </a:xfrm>
            <a:custGeom>
              <a:avLst/>
              <a:gdLst/>
              <a:ahLst/>
              <a:cxnLst/>
              <a:rect l="l" t="t" r="r" b="b"/>
              <a:pathLst>
                <a:path w="120000" h="120000" extrusionOk="0">
                  <a:moveTo>
                    <a:pt x="35474" y="114758"/>
                  </a:moveTo>
                  <a:cubicBezTo>
                    <a:pt x="30565" y="112559"/>
                    <a:pt x="25974" y="109710"/>
                    <a:pt x="21824" y="106288"/>
                  </a:cubicBezTo>
                </a:path>
              </a:pathLst>
            </a:custGeom>
            <a:noFill/>
            <a:ln w="9525" cap="flat" cmpd="sng">
              <a:solidFill>
                <a:srgbClr val="2870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73;p3">
              <a:extLst>
                <a:ext uri="{FF2B5EF4-FFF2-40B4-BE49-F238E27FC236}">
                  <a16:creationId xmlns:a16="http://schemas.microsoft.com/office/drawing/2014/main" id="{D0631057-3C78-63FB-F699-B388DFC7B3DB}"/>
                </a:ext>
              </a:extLst>
            </p:cNvPr>
            <p:cNvSpPr/>
            <p:nvPr/>
          </p:nvSpPr>
          <p:spPr>
            <a:xfrm>
              <a:off x="2096419" y="3402483"/>
              <a:ext cx="1481435" cy="962932"/>
            </a:xfrm>
            <a:prstGeom prst="roundRect">
              <a:avLst>
                <a:gd name="adj" fmla="val 16667"/>
              </a:avLst>
            </a:prstGeom>
            <a:solidFill>
              <a:srgbClr val="C00000"/>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a:buSzPts val="1400"/>
              </a:pPr>
              <a:endParaRPr lang="en-US" b="1" i="0" u="none" strike="noStrike" cap="none" dirty="0">
                <a:solidFill>
                  <a:schemeClr val="lt1"/>
                </a:solidFill>
                <a:latin typeface="Arial"/>
                <a:ea typeface="Arial"/>
                <a:cs typeface="Arial"/>
                <a:sym typeface="Arial"/>
              </a:endParaRPr>
            </a:p>
            <a:p>
              <a:pPr>
                <a:buSzPts val="1400"/>
              </a:pPr>
              <a:r>
                <a:rPr lang="en-US" b="1" dirty="0">
                  <a:solidFill>
                    <a:schemeClr val="lt1"/>
                  </a:solidFill>
                </a:rPr>
                <a:t>  </a:t>
              </a:r>
              <a:r>
                <a:rPr lang="en-US" b="1" i="0" u="none" strike="noStrike" cap="none" dirty="0">
                  <a:solidFill>
                    <a:schemeClr val="lt1"/>
                  </a:solidFill>
                  <a:latin typeface="Arial"/>
                  <a:ea typeface="Arial"/>
                  <a:cs typeface="Arial"/>
                  <a:sym typeface="Arial"/>
                </a:rPr>
                <a:t>Model building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375;p3">
              <a:extLst>
                <a:ext uri="{FF2B5EF4-FFF2-40B4-BE49-F238E27FC236}">
                  <a16:creationId xmlns:a16="http://schemas.microsoft.com/office/drawing/2014/main" id="{A875ADBA-CF3F-726C-58D4-E7DD5994DB70}"/>
                </a:ext>
              </a:extLst>
            </p:cNvPr>
            <p:cNvSpPr/>
            <p:nvPr/>
          </p:nvSpPr>
          <p:spPr>
            <a:xfrm>
              <a:off x="2533388" y="483132"/>
              <a:ext cx="4534423" cy="4534423"/>
            </a:xfrm>
            <a:custGeom>
              <a:avLst/>
              <a:gdLst/>
              <a:ahLst/>
              <a:cxnLst/>
              <a:rect l="l" t="t" r="r" b="b"/>
              <a:pathLst>
                <a:path w="120000" h="120000" extrusionOk="0">
                  <a:moveTo>
                    <a:pt x="934" y="70547"/>
                  </a:moveTo>
                  <a:cubicBezTo>
                    <a:pt x="-312" y="63571"/>
                    <a:pt x="-312" y="56429"/>
                    <a:pt x="934" y="49453"/>
                  </a:cubicBezTo>
                </a:path>
              </a:pathLst>
            </a:custGeom>
            <a:noFill/>
            <a:ln w="9525" cap="flat" cmpd="sng">
              <a:solidFill>
                <a:srgbClr val="2457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76;p3">
              <a:extLst>
                <a:ext uri="{FF2B5EF4-FFF2-40B4-BE49-F238E27FC236}">
                  <a16:creationId xmlns:a16="http://schemas.microsoft.com/office/drawing/2014/main" id="{90DF00A8-6A35-A3DC-880D-B3664D0BFA34}"/>
                </a:ext>
              </a:extLst>
            </p:cNvPr>
            <p:cNvSpPr/>
            <p:nvPr/>
          </p:nvSpPr>
          <p:spPr>
            <a:xfrm>
              <a:off x="2096419" y="1135271"/>
              <a:ext cx="1481435" cy="962932"/>
            </a:xfrm>
            <a:prstGeom prst="roundRect">
              <a:avLst>
                <a:gd name="adj" fmla="val 16667"/>
              </a:avLst>
            </a:prstGeom>
            <a:solidFill>
              <a:srgbClr val="214399"/>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77;p3">
              <a:extLst>
                <a:ext uri="{FF2B5EF4-FFF2-40B4-BE49-F238E27FC236}">
                  <a16:creationId xmlns:a16="http://schemas.microsoft.com/office/drawing/2014/main" id="{A5FCB443-360B-6C3F-2265-60127778ABC9}"/>
                </a:ext>
              </a:extLst>
            </p:cNvPr>
            <p:cNvSpPr txBox="1"/>
            <p:nvPr/>
          </p:nvSpPr>
          <p:spPr>
            <a:xfrm>
              <a:off x="2143425" y="1182277"/>
              <a:ext cx="1387423" cy="86892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1" i="0" u="none" strike="noStrike" cap="none">
                  <a:solidFill>
                    <a:schemeClr val="lt1"/>
                  </a:solidFill>
                  <a:latin typeface="Arial"/>
                  <a:ea typeface="Arial"/>
                  <a:cs typeface="Arial"/>
                  <a:sym typeface="Arial"/>
                </a:rPr>
                <a:t>Model deployment</a:t>
              </a:r>
              <a:endParaRPr sz="1400" b="0" i="0" u="none" strike="noStrike" cap="none">
                <a:solidFill>
                  <a:srgbClr val="000000"/>
                </a:solidFill>
                <a:latin typeface="Arial"/>
                <a:ea typeface="Arial"/>
                <a:cs typeface="Arial"/>
                <a:sym typeface="Arial"/>
              </a:endParaRPr>
            </a:p>
          </p:txBody>
        </p:sp>
        <p:sp>
          <p:nvSpPr>
            <p:cNvPr id="17" name="Google Shape;378;p3">
              <a:extLst>
                <a:ext uri="{FF2B5EF4-FFF2-40B4-BE49-F238E27FC236}">
                  <a16:creationId xmlns:a16="http://schemas.microsoft.com/office/drawing/2014/main" id="{87DED5CF-728C-CEF7-B846-45DB92BAEA67}"/>
                </a:ext>
              </a:extLst>
            </p:cNvPr>
            <p:cNvSpPr/>
            <p:nvPr/>
          </p:nvSpPr>
          <p:spPr>
            <a:xfrm>
              <a:off x="2533388" y="483132"/>
              <a:ext cx="4534423" cy="4534423"/>
            </a:xfrm>
            <a:custGeom>
              <a:avLst/>
              <a:gdLst/>
              <a:ahLst/>
              <a:cxnLst/>
              <a:rect l="l" t="t" r="r" b="b"/>
              <a:pathLst>
                <a:path w="120000" h="120000" extrusionOk="0">
                  <a:moveTo>
                    <a:pt x="21824" y="13712"/>
                  </a:moveTo>
                  <a:lnTo>
                    <a:pt x="21824" y="13712"/>
                  </a:lnTo>
                  <a:cubicBezTo>
                    <a:pt x="25974" y="10290"/>
                    <a:pt x="30565" y="7441"/>
                    <a:pt x="35474" y="5242"/>
                  </a:cubicBezTo>
                </a:path>
              </a:pathLst>
            </a:custGeom>
            <a:noFill/>
            <a:ln w="9525" cap="flat" cmpd="sng">
              <a:solidFill>
                <a:srgbClr val="2143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TextBox 17">
            <a:extLst>
              <a:ext uri="{FF2B5EF4-FFF2-40B4-BE49-F238E27FC236}">
                <a16:creationId xmlns:a16="http://schemas.microsoft.com/office/drawing/2014/main" id="{567C666D-380B-80C0-6DCB-C3C60CEE14C6}"/>
              </a:ext>
            </a:extLst>
          </p:cNvPr>
          <p:cNvSpPr txBox="1"/>
          <p:nvPr/>
        </p:nvSpPr>
        <p:spPr>
          <a:xfrm>
            <a:off x="3552971" y="1410737"/>
            <a:ext cx="1831382" cy="523220"/>
          </a:xfrm>
          <a:prstGeom prst="rect">
            <a:avLst/>
          </a:prstGeom>
          <a:noFill/>
        </p:spPr>
        <p:txBody>
          <a:bodyPr wrap="square" rtlCol="0">
            <a:spAutoFit/>
          </a:bodyPr>
          <a:lstStyle/>
          <a:p>
            <a:pPr algn="ctr"/>
            <a:r>
              <a:rPr lang="en-IN" b="1" dirty="0">
                <a:solidFill>
                  <a:schemeClr val="bg1"/>
                </a:solidFill>
              </a:rPr>
              <a:t>Understanding Business Problem</a:t>
            </a:r>
          </a:p>
        </p:txBody>
      </p:sp>
      <p:pic>
        <p:nvPicPr>
          <p:cNvPr id="19" name="Google Shape;441;p13">
            <a:extLst>
              <a:ext uri="{FF2B5EF4-FFF2-40B4-BE49-F238E27FC236}">
                <a16:creationId xmlns:a16="http://schemas.microsoft.com/office/drawing/2014/main" id="{0DE1A33C-E020-AF50-0E58-EA348084FEAB}"/>
              </a:ext>
            </a:extLst>
          </p:cNvPr>
          <p:cNvPicPr preferRelativeResize="0"/>
          <p:nvPr/>
        </p:nvPicPr>
        <p:blipFill rotWithShape="1">
          <a:blip r:embed="rId2">
            <a:alphaModFix/>
          </a:blip>
          <a:srcRect/>
          <a:stretch/>
        </p:blipFill>
        <p:spPr>
          <a:xfrm>
            <a:off x="9874874" y="109389"/>
            <a:ext cx="1187051" cy="411359"/>
          </a:xfrm>
          <a:prstGeom prst="rect">
            <a:avLst/>
          </a:prstGeom>
          <a:noFill/>
          <a:ln>
            <a:noFill/>
          </a:ln>
        </p:spPr>
      </p:pic>
    </p:spTree>
    <p:extLst>
      <p:ext uri="{BB962C8B-B14F-4D97-AF65-F5344CB8AC3E}">
        <p14:creationId xmlns:p14="http://schemas.microsoft.com/office/powerpoint/2010/main" val="9501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5C1CCC-25D7-EF52-170A-5249CB352133}"/>
              </a:ext>
            </a:extLst>
          </p:cNvPr>
          <p:cNvSpPr txBox="1"/>
          <p:nvPr/>
        </p:nvSpPr>
        <p:spPr>
          <a:xfrm>
            <a:off x="-1872234" y="198156"/>
            <a:ext cx="6752844" cy="523220"/>
          </a:xfrm>
          <a:prstGeom prst="rect">
            <a:avLst/>
          </a:prstGeom>
          <a:noFill/>
        </p:spPr>
        <p:txBody>
          <a:bodyPr wrap="square">
            <a:spAutoFit/>
          </a:bodyPr>
          <a:lstStyle/>
          <a:p>
            <a:r>
              <a:rPr lang="en-US" sz="2800" b="1" i="0" u="none" strike="noStrike" cap="none" dirty="0">
                <a:solidFill>
                  <a:srgbClr val="C00000"/>
                </a:solidFill>
                <a:latin typeface="Arial Rounded"/>
                <a:ea typeface="Arial Rounded"/>
                <a:cs typeface="Arial Rounded"/>
                <a:sym typeface="Arial Rounded"/>
              </a:rPr>
              <a:t>Dataset</a:t>
            </a:r>
            <a:endParaRPr lang="en-IN" sz="2800" dirty="0"/>
          </a:p>
        </p:txBody>
      </p:sp>
      <p:sp>
        <p:nvSpPr>
          <p:cNvPr id="5" name="TextBox 4">
            <a:extLst>
              <a:ext uri="{FF2B5EF4-FFF2-40B4-BE49-F238E27FC236}">
                <a16:creationId xmlns:a16="http://schemas.microsoft.com/office/drawing/2014/main" id="{292A84C9-1DBA-F275-3E81-2E157DE06EC4}"/>
              </a:ext>
            </a:extLst>
          </p:cNvPr>
          <p:cNvSpPr txBox="1"/>
          <p:nvPr/>
        </p:nvSpPr>
        <p:spPr>
          <a:xfrm>
            <a:off x="-1561338" y="721376"/>
            <a:ext cx="12067794" cy="2564805"/>
          </a:xfrm>
          <a:prstGeom prst="rect">
            <a:avLst/>
          </a:prstGeom>
          <a:noFill/>
        </p:spPr>
        <p:txBody>
          <a:bodyPr wrap="square">
            <a:spAutoFit/>
          </a:bodyPr>
          <a:lstStyle/>
          <a:p>
            <a:pPr marL="0" lvl="0" indent="0" algn="l" rtl="0">
              <a:lnSpc>
                <a:spcPct val="100000"/>
              </a:lnSpc>
              <a:spcBef>
                <a:spcPts val="2000"/>
              </a:spcBef>
              <a:spcAft>
                <a:spcPts val="0"/>
              </a:spcAft>
              <a:buSzPts val="2000"/>
              <a:buNone/>
            </a:pPr>
            <a:r>
              <a:rPr lang="en-US" sz="2400" i="0" u="none" strike="noStrike" dirty="0">
                <a:solidFill>
                  <a:schemeClr val="tx1">
                    <a:lumMod val="95000"/>
                    <a:lumOff val="5000"/>
                  </a:schemeClr>
                </a:solidFill>
                <a:latin typeface="Calibri" panose="020F0502020204030204" pitchFamily="34" charset="0"/>
              </a:rPr>
              <a:t>Dataset has total 615 rows and 13 columns. Nearly all input variables are numeric-valued except sex, which is binary, and most of them represents measurements from blood and urine analysis. The following are the list of variables present in our dataset :</a:t>
            </a:r>
          </a:p>
          <a:p>
            <a:pPr marL="0" lvl="0" indent="0" algn="l" rtl="0">
              <a:lnSpc>
                <a:spcPct val="100000"/>
              </a:lnSpc>
              <a:spcBef>
                <a:spcPts val="2000"/>
              </a:spcBef>
              <a:spcAft>
                <a:spcPts val="0"/>
              </a:spcAft>
              <a:buSzPts val="2000"/>
              <a:buNone/>
            </a:pPr>
            <a:r>
              <a:rPr lang="en-US" sz="2400"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rPr>
              <a:t>c</a:t>
            </a:r>
            <a:r>
              <a:rPr lang="en-US" sz="2400" i="0" u="none" strike="noStrike"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rPr>
              <a:t>ategory, a</a:t>
            </a:r>
            <a:r>
              <a:rPr lang="en-US" sz="2400"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rPr>
              <a:t>ge, sex, albumin, alkaline_phosphatase, alanine_aminotransferase, aspartate_aminotransferase, bilirubin, cholinesterase, cholesterol, creatinine, gamma_glutamyl_tranferase, protein.</a:t>
            </a:r>
          </a:p>
        </p:txBody>
      </p:sp>
      <p:pic>
        <p:nvPicPr>
          <p:cNvPr id="10" name="Picture 9">
            <a:extLst>
              <a:ext uri="{FF2B5EF4-FFF2-40B4-BE49-F238E27FC236}">
                <a16:creationId xmlns:a16="http://schemas.microsoft.com/office/drawing/2014/main" id="{AB900F88-B54E-7987-811C-61D4F0C9F5C3}"/>
              </a:ext>
            </a:extLst>
          </p:cNvPr>
          <p:cNvPicPr>
            <a:picLocks noChangeAspect="1"/>
          </p:cNvPicPr>
          <p:nvPr/>
        </p:nvPicPr>
        <p:blipFill>
          <a:blip r:embed="rId2"/>
          <a:stretch>
            <a:fillRect/>
          </a:stretch>
        </p:blipFill>
        <p:spPr>
          <a:xfrm>
            <a:off x="-1433322" y="3429000"/>
            <a:ext cx="8869013" cy="3343742"/>
          </a:xfrm>
          <a:prstGeom prst="rect">
            <a:avLst/>
          </a:prstGeom>
        </p:spPr>
      </p:pic>
      <p:pic>
        <p:nvPicPr>
          <p:cNvPr id="12" name="Picture 11">
            <a:extLst>
              <a:ext uri="{FF2B5EF4-FFF2-40B4-BE49-F238E27FC236}">
                <a16:creationId xmlns:a16="http://schemas.microsoft.com/office/drawing/2014/main" id="{7A31CAF9-3C72-6152-E4AB-7CB0F8369865}"/>
              </a:ext>
            </a:extLst>
          </p:cNvPr>
          <p:cNvPicPr>
            <a:picLocks noChangeAspect="1"/>
          </p:cNvPicPr>
          <p:nvPr/>
        </p:nvPicPr>
        <p:blipFill>
          <a:blip r:embed="rId3"/>
          <a:stretch>
            <a:fillRect/>
          </a:stretch>
        </p:blipFill>
        <p:spPr>
          <a:xfrm>
            <a:off x="7435691" y="3486158"/>
            <a:ext cx="2924583" cy="3229426"/>
          </a:xfrm>
          <a:prstGeom prst="rect">
            <a:avLst/>
          </a:prstGeom>
        </p:spPr>
      </p:pic>
      <p:pic>
        <p:nvPicPr>
          <p:cNvPr id="13" name="Google Shape;441;p13">
            <a:extLst>
              <a:ext uri="{FF2B5EF4-FFF2-40B4-BE49-F238E27FC236}">
                <a16:creationId xmlns:a16="http://schemas.microsoft.com/office/drawing/2014/main" id="{31D8B321-4412-7470-8B0D-5BBCA46A600E}"/>
              </a:ext>
            </a:extLst>
          </p:cNvPr>
          <p:cNvPicPr preferRelativeResize="0"/>
          <p:nvPr/>
        </p:nvPicPr>
        <p:blipFill rotWithShape="1">
          <a:blip r:embed="rId4">
            <a:alphaModFix/>
          </a:blip>
          <a:srcRect/>
          <a:stretch/>
        </p:blipFill>
        <p:spPr>
          <a:xfrm>
            <a:off x="9912930" y="75759"/>
            <a:ext cx="1187051" cy="411359"/>
          </a:xfrm>
          <a:prstGeom prst="rect">
            <a:avLst/>
          </a:prstGeom>
          <a:noFill/>
          <a:ln>
            <a:noFill/>
          </a:ln>
        </p:spPr>
      </p:pic>
    </p:spTree>
    <p:extLst>
      <p:ext uri="{BB962C8B-B14F-4D97-AF65-F5344CB8AC3E}">
        <p14:creationId xmlns:p14="http://schemas.microsoft.com/office/powerpoint/2010/main" val="228881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72A42-8985-B068-1ACF-E54165E28614}"/>
              </a:ext>
            </a:extLst>
          </p:cNvPr>
          <p:cNvSpPr txBox="1"/>
          <p:nvPr/>
        </p:nvSpPr>
        <p:spPr>
          <a:xfrm>
            <a:off x="-2279967" y="2759513"/>
            <a:ext cx="13240512" cy="92333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800"/>
              <a:buFont typeface="Arial"/>
              <a:buNone/>
            </a:pPr>
            <a:r>
              <a:rPr lang="en-US" sz="5400" b="1" i="0" u="none" strike="noStrike" cap="none" dirty="0">
                <a:solidFill>
                  <a:srgbClr val="002776"/>
                </a:solidFill>
                <a:latin typeface="Arial"/>
                <a:ea typeface="Arial"/>
                <a:cs typeface="Arial"/>
                <a:sym typeface="Arial"/>
              </a:rPr>
              <a:t>Exploratory Data Analysis (EDA)</a:t>
            </a:r>
            <a:endParaRPr lang="en-US" sz="5400" b="0" i="0" u="none" strike="noStrike" cap="none" dirty="0">
              <a:solidFill>
                <a:srgbClr val="000000"/>
              </a:solidFill>
              <a:latin typeface="Arial"/>
              <a:ea typeface="Arial"/>
              <a:cs typeface="Arial"/>
              <a:sym typeface="Arial"/>
            </a:endParaRPr>
          </a:p>
        </p:txBody>
      </p:sp>
      <p:pic>
        <p:nvPicPr>
          <p:cNvPr id="4" name="Google Shape;441;p13">
            <a:extLst>
              <a:ext uri="{FF2B5EF4-FFF2-40B4-BE49-F238E27FC236}">
                <a16:creationId xmlns:a16="http://schemas.microsoft.com/office/drawing/2014/main" id="{80FEDAF7-779A-BDFC-BC97-443B328EB82B}"/>
              </a:ext>
            </a:extLst>
          </p:cNvPr>
          <p:cNvPicPr preferRelativeResize="0"/>
          <p:nvPr/>
        </p:nvPicPr>
        <p:blipFill rotWithShape="1">
          <a:blip r:embed="rId2">
            <a:alphaModFix/>
          </a:blip>
          <a:srcRect/>
          <a:stretch/>
        </p:blipFill>
        <p:spPr>
          <a:xfrm>
            <a:off x="9938882" y="100245"/>
            <a:ext cx="1187051" cy="411359"/>
          </a:xfrm>
          <a:prstGeom prst="rect">
            <a:avLst/>
          </a:prstGeom>
          <a:noFill/>
          <a:ln>
            <a:noFill/>
          </a:ln>
        </p:spPr>
      </p:pic>
    </p:spTree>
    <p:extLst>
      <p:ext uri="{BB962C8B-B14F-4D97-AF65-F5344CB8AC3E}">
        <p14:creationId xmlns:p14="http://schemas.microsoft.com/office/powerpoint/2010/main" val="4208828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5A3D4-9499-14FD-115E-95EA3A1559CA}"/>
              </a:ext>
            </a:extLst>
          </p:cNvPr>
          <p:cNvPicPr>
            <a:picLocks noChangeAspect="1"/>
          </p:cNvPicPr>
          <p:nvPr/>
        </p:nvPicPr>
        <p:blipFill>
          <a:blip r:embed="rId2"/>
          <a:stretch>
            <a:fillRect/>
          </a:stretch>
        </p:blipFill>
        <p:spPr>
          <a:xfrm>
            <a:off x="-1500531" y="1267628"/>
            <a:ext cx="4658375" cy="3820058"/>
          </a:xfrm>
          <a:prstGeom prst="rect">
            <a:avLst/>
          </a:prstGeom>
        </p:spPr>
      </p:pic>
      <p:pic>
        <p:nvPicPr>
          <p:cNvPr id="5" name="Picture 4">
            <a:extLst>
              <a:ext uri="{FF2B5EF4-FFF2-40B4-BE49-F238E27FC236}">
                <a16:creationId xmlns:a16="http://schemas.microsoft.com/office/drawing/2014/main" id="{F589C4A9-D39B-37EC-D348-A3727D30E43F}"/>
              </a:ext>
            </a:extLst>
          </p:cNvPr>
          <p:cNvPicPr>
            <a:picLocks noChangeAspect="1"/>
          </p:cNvPicPr>
          <p:nvPr/>
        </p:nvPicPr>
        <p:blipFill>
          <a:blip r:embed="rId3"/>
          <a:stretch>
            <a:fillRect/>
          </a:stretch>
        </p:blipFill>
        <p:spPr>
          <a:xfrm>
            <a:off x="5986158" y="1248575"/>
            <a:ext cx="4372585" cy="3839111"/>
          </a:xfrm>
          <a:prstGeom prst="rect">
            <a:avLst/>
          </a:prstGeom>
        </p:spPr>
      </p:pic>
      <p:sp>
        <p:nvSpPr>
          <p:cNvPr id="6" name="TextBox 5">
            <a:extLst>
              <a:ext uri="{FF2B5EF4-FFF2-40B4-BE49-F238E27FC236}">
                <a16:creationId xmlns:a16="http://schemas.microsoft.com/office/drawing/2014/main" id="{034B9B8B-5CAA-015C-004A-88D9961F8D02}"/>
              </a:ext>
            </a:extLst>
          </p:cNvPr>
          <p:cNvSpPr txBox="1"/>
          <p:nvPr/>
        </p:nvSpPr>
        <p:spPr>
          <a:xfrm>
            <a:off x="-2033913" y="525333"/>
            <a:ext cx="2286000" cy="523220"/>
          </a:xfrm>
          <a:prstGeom prst="rect">
            <a:avLst/>
          </a:prstGeom>
          <a:noFill/>
        </p:spPr>
        <p:txBody>
          <a:bodyPr wrap="square" rtlCol="0">
            <a:spAutoFit/>
          </a:bodyPr>
          <a:lstStyle/>
          <a:p>
            <a:r>
              <a:rPr lang="en-IN" sz="2800" dirty="0">
                <a:solidFill>
                  <a:schemeClr val="accent6">
                    <a:lumMod val="50000"/>
                  </a:schemeClr>
                </a:solidFill>
                <a:latin typeface="Algerian" panose="04020705040A02060702" pitchFamily="82" charset="0"/>
              </a:rPr>
              <a:t>Before</a:t>
            </a:r>
          </a:p>
        </p:txBody>
      </p:sp>
      <p:sp>
        <p:nvSpPr>
          <p:cNvPr id="7" name="TextBox 6">
            <a:extLst>
              <a:ext uri="{FF2B5EF4-FFF2-40B4-BE49-F238E27FC236}">
                <a16:creationId xmlns:a16="http://schemas.microsoft.com/office/drawing/2014/main" id="{6894DF84-8C08-AEB0-D4F9-26D7441F8C8E}"/>
              </a:ext>
            </a:extLst>
          </p:cNvPr>
          <p:cNvSpPr txBox="1"/>
          <p:nvPr/>
        </p:nvSpPr>
        <p:spPr>
          <a:xfrm>
            <a:off x="5419725" y="525333"/>
            <a:ext cx="4114800" cy="523220"/>
          </a:xfrm>
          <a:prstGeom prst="rect">
            <a:avLst/>
          </a:prstGeom>
          <a:noFill/>
        </p:spPr>
        <p:txBody>
          <a:bodyPr wrap="square" rtlCol="0">
            <a:spAutoFit/>
          </a:bodyPr>
          <a:lstStyle/>
          <a:p>
            <a:r>
              <a:rPr lang="en-IN" sz="2800" dirty="0">
                <a:solidFill>
                  <a:schemeClr val="accent6">
                    <a:lumMod val="50000"/>
                  </a:schemeClr>
                </a:solidFill>
                <a:latin typeface="Algerian" panose="04020705040A02060702" pitchFamily="82" charset="0"/>
              </a:rPr>
              <a:t>After</a:t>
            </a:r>
          </a:p>
        </p:txBody>
      </p:sp>
      <p:sp>
        <p:nvSpPr>
          <p:cNvPr id="8" name="TextBox 7">
            <a:extLst>
              <a:ext uri="{FF2B5EF4-FFF2-40B4-BE49-F238E27FC236}">
                <a16:creationId xmlns:a16="http://schemas.microsoft.com/office/drawing/2014/main" id="{738A9EB3-0BA7-A262-21B0-1688AB712DBC}"/>
              </a:ext>
            </a:extLst>
          </p:cNvPr>
          <p:cNvSpPr txBox="1"/>
          <p:nvPr/>
        </p:nvSpPr>
        <p:spPr>
          <a:xfrm>
            <a:off x="-1609725" y="5455536"/>
            <a:ext cx="12077700" cy="707886"/>
          </a:xfrm>
          <a:prstGeom prst="rect">
            <a:avLst/>
          </a:prstGeom>
          <a:noFill/>
        </p:spPr>
        <p:txBody>
          <a:bodyPr wrap="square" rtlCol="0">
            <a:spAutoFit/>
          </a:bodyPr>
          <a:lstStyle/>
          <a:p>
            <a:pPr algn="ctr"/>
            <a:r>
              <a:rPr lang="en-IN" sz="2000" dirty="0">
                <a:solidFill>
                  <a:schemeClr val="bg2">
                    <a:lumMod val="75000"/>
                  </a:schemeClr>
                </a:solidFill>
                <a:latin typeface="Aharoni" panose="02010803020104030203" pitchFamily="2" charset="-79"/>
                <a:cs typeface="Aharoni" panose="02010803020104030203" pitchFamily="2" charset="-79"/>
              </a:rPr>
              <a:t>Converted the datatype of protein column from string (Object) to numeric (Float). And filled the null values with mean of each column</a:t>
            </a:r>
            <a:r>
              <a:rPr lang="en-IN" dirty="0"/>
              <a:t>.</a:t>
            </a:r>
          </a:p>
        </p:txBody>
      </p:sp>
      <p:pic>
        <p:nvPicPr>
          <p:cNvPr id="2" name="Google Shape;441;p13">
            <a:extLst>
              <a:ext uri="{FF2B5EF4-FFF2-40B4-BE49-F238E27FC236}">
                <a16:creationId xmlns:a16="http://schemas.microsoft.com/office/drawing/2014/main" id="{C8BE8BBC-17F6-25DB-2620-C56F88538B60}"/>
              </a:ext>
            </a:extLst>
          </p:cNvPr>
          <p:cNvPicPr preferRelativeResize="0"/>
          <p:nvPr/>
        </p:nvPicPr>
        <p:blipFill rotWithShape="1">
          <a:blip r:embed="rId4">
            <a:alphaModFix/>
          </a:blip>
          <a:srcRect/>
          <a:stretch/>
        </p:blipFill>
        <p:spPr>
          <a:xfrm>
            <a:off x="9874449" y="113974"/>
            <a:ext cx="1187051" cy="411359"/>
          </a:xfrm>
          <a:prstGeom prst="rect">
            <a:avLst/>
          </a:prstGeom>
          <a:noFill/>
          <a:ln>
            <a:noFill/>
          </a:ln>
        </p:spPr>
      </p:pic>
    </p:spTree>
    <p:extLst>
      <p:ext uri="{BB962C8B-B14F-4D97-AF65-F5344CB8AC3E}">
        <p14:creationId xmlns:p14="http://schemas.microsoft.com/office/powerpoint/2010/main" val="234225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16346C-3E06-78F9-B4CB-5C811EE8BF8D}"/>
              </a:ext>
            </a:extLst>
          </p:cNvPr>
          <p:cNvSpPr/>
          <p:nvPr/>
        </p:nvSpPr>
        <p:spPr>
          <a:xfrm>
            <a:off x="180976" y="260256"/>
            <a:ext cx="7829550" cy="7854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Count Plot for categorical variables</a:t>
            </a:r>
            <a:endParaRPr lang="en-IN" sz="3600" b="1"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6D866066-74DA-5BF4-BFC0-36A75F4434EB}"/>
              </a:ext>
            </a:extLst>
          </p:cNvPr>
          <p:cNvPicPr>
            <a:picLocks noChangeAspect="1"/>
          </p:cNvPicPr>
          <p:nvPr/>
        </p:nvPicPr>
        <p:blipFill>
          <a:blip r:embed="rId2"/>
          <a:stretch>
            <a:fillRect/>
          </a:stretch>
        </p:blipFill>
        <p:spPr>
          <a:xfrm>
            <a:off x="-687201" y="1419840"/>
            <a:ext cx="4327151" cy="3817279"/>
          </a:xfrm>
          <a:prstGeom prst="rect">
            <a:avLst/>
          </a:prstGeom>
        </p:spPr>
      </p:pic>
      <p:pic>
        <p:nvPicPr>
          <p:cNvPr id="9" name="Picture 8">
            <a:extLst>
              <a:ext uri="{FF2B5EF4-FFF2-40B4-BE49-F238E27FC236}">
                <a16:creationId xmlns:a16="http://schemas.microsoft.com/office/drawing/2014/main" id="{74DAA7B6-3FE2-4DA3-3277-F9FD8BC519FD}"/>
              </a:ext>
            </a:extLst>
          </p:cNvPr>
          <p:cNvPicPr>
            <a:picLocks noChangeAspect="1"/>
          </p:cNvPicPr>
          <p:nvPr/>
        </p:nvPicPr>
        <p:blipFill>
          <a:blip r:embed="rId3"/>
          <a:stretch>
            <a:fillRect/>
          </a:stretch>
        </p:blipFill>
        <p:spPr>
          <a:xfrm>
            <a:off x="5404916" y="1515090"/>
            <a:ext cx="3739084" cy="3412043"/>
          </a:xfrm>
          <a:prstGeom prst="rect">
            <a:avLst/>
          </a:prstGeom>
        </p:spPr>
      </p:pic>
      <p:sp>
        <p:nvSpPr>
          <p:cNvPr id="11" name="TextBox 10">
            <a:extLst>
              <a:ext uri="{FF2B5EF4-FFF2-40B4-BE49-F238E27FC236}">
                <a16:creationId xmlns:a16="http://schemas.microsoft.com/office/drawing/2014/main" id="{C7262A88-1405-F6C7-ED13-DBA5148D5502}"/>
              </a:ext>
            </a:extLst>
          </p:cNvPr>
          <p:cNvSpPr txBox="1"/>
          <p:nvPr/>
        </p:nvSpPr>
        <p:spPr>
          <a:xfrm>
            <a:off x="-866775" y="5638800"/>
            <a:ext cx="10144125" cy="369332"/>
          </a:xfrm>
          <a:prstGeom prst="rect">
            <a:avLst/>
          </a:prstGeom>
          <a:noFill/>
        </p:spPr>
        <p:txBody>
          <a:bodyPr wrap="square" rtlCol="0">
            <a:spAutoFit/>
          </a:bodyPr>
          <a:lstStyle/>
          <a:p>
            <a:pPr algn="ctr"/>
            <a:r>
              <a:rPr lang="en-IN" sz="1800" dirty="0">
                <a:latin typeface="Aharoni" panose="02010803020104030203" pitchFamily="2" charset="-79"/>
                <a:cs typeface="Aharoni" panose="02010803020104030203" pitchFamily="2" charset="-79"/>
              </a:rPr>
              <a:t>Indicates the number of observations for each category.</a:t>
            </a:r>
          </a:p>
        </p:txBody>
      </p:sp>
      <p:pic>
        <p:nvPicPr>
          <p:cNvPr id="2" name="Google Shape;441;p13">
            <a:extLst>
              <a:ext uri="{FF2B5EF4-FFF2-40B4-BE49-F238E27FC236}">
                <a16:creationId xmlns:a16="http://schemas.microsoft.com/office/drawing/2014/main" id="{312BF26D-DF49-0F3A-F4CE-4A69A4FADA18}"/>
              </a:ext>
            </a:extLst>
          </p:cNvPr>
          <p:cNvPicPr preferRelativeResize="0"/>
          <p:nvPr/>
        </p:nvPicPr>
        <p:blipFill rotWithShape="1">
          <a:blip r:embed="rId4">
            <a:alphaModFix/>
          </a:blip>
          <a:srcRect/>
          <a:stretch/>
        </p:blipFill>
        <p:spPr>
          <a:xfrm>
            <a:off x="9929738" y="155109"/>
            <a:ext cx="1187051" cy="411359"/>
          </a:xfrm>
          <a:prstGeom prst="rect">
            <a:avLst/>
          </a:prstGeom>
          <a:noFill/>
          <a:ln>
            <a:noFill/>
          </a:ln>
        </p:spPr>
      </p:pic>
    </p:spTree>
    <p:extLst>
      <p:ext uri="{BB962C8B-B14F-4D97-AF65-F5344CB8AC3E}">
        <p14:creationId xmlns:p14="http://schemas.microsoft.com/office/powerpoint/2010/main" val="347023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EB1EC-EC17-40A4-1C56-B662495B5810}"/>
              </a:ext>
            </a:extLst>
          </p:cNvPr>
          <p:cNvSpPr txBox="1"/>
          <p:nvPr/>
        </p:nvSpPr>
        <p:spPr>
          <a:xfrm>
            <a:off x="1095375" y="0"/>
            <a:ext cx="7828473" cy="584775"/>
          </a:xfrm>
          <a:prstGeom prst="rect">
            <a:avLst/>
          </a:prstGeom>
          <a:noFill/>
        </p:spPr>
        <p:txBody>
          <a:bodyPr wrap="square" rtlCol="0">
            <a:spAutoFit/>
          </a:bodyPr>
          <a:lstStyle/>
          <a:p>
            <a:r>
              <a:rPr lang="en-US" sz="3200" b="1"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Distribution plots and Histograms</a:t>
            </a:r>
            <a:endParaRPr lang="en-IN" sz="3200" dirty="0"/>
          </a:p>
        </p:txBody>
      </p:sp>
      <p:pic>
        <p:nvPicPr>
          <p:cNvPr id="4" name="Picture 3">
            <a:extLst>
              <a:ext uri="{FF2B5EF4-FFF2-40B4-BE49-F238E27FC236}">
                <a16:creationId xmlns:a16="http://schemas.microsoft.com/office/drawing/2014/main" id="{8692D3A0-EA03-1D52-04A3-28CE0F28C6E5}"/>
              </a:ext>
            </a:extLst>
          </p:cNvPr>
          <p:cNvPicPr>
            <a:picLocks noChangeAspect="1"/>
          </p:cNvPicPr>
          <p:nvPr/>
        </p:nvPicPr>
        <p:blipFill>
          <a:blip r:embed="rId2"/>
          <a:stretch>
            <a:fillRect/>
          </a:stretch>
        </p:blipFill>
        <p:spPr>
          <a:xfrm>
            <a:off x="4598422" y="550905"/>
            <a:ext cx="6363777" cy="2768241"/>
          </a:xfrm>
          <a:prstGeom prst="rect">
            <a:avLst/>
          </a:prstGeom>
        </p:spPr>
      </p:pic>
      <p:pic>
        <p:nvPicPr>
          <p:cNvPr id="5" name="Picture 4">
            <a:extLst>
              <a:ext uri="{FF2B5EF4-FFF2-40B4-BE49-F238E27FC236}">
                <a16:creationId xmlns:a16="http://schemas.microsoft.com/office/drawing/2014/main" id="{F892D646-0392-BE8B-2439-E7316C55EFD0}"/>
              </a:ext>
            </a:extLst>
          </p:cNvPr>
          <p:cNvPicPr>
            <a:picLocks noChangeAspect="1"/>
          </p:cNvPicPr>
          <p:nvPr/>
        </p:nvPicPr>
        <p:blipFill>
          <a:blip r:embed="rId3"/>
          <a:stretch>
            <a:fillRect/>
          </a:stretch>
        </p:blipFill>
        <p:spPr>
          <a:xfrm>
            <a:off x="4598422" y="3319146"/>
            <a:ext cx="6421465" cy="2987949"/>
          </a:xfrm>
          <a:prstGeom prst="rect">
            <a:avLst/>
          </a:prstGeom>
        </p:spPr>
      </p:pic>
      <p:sp>
        <p:nvSpPr>
          <p:cNvPr id="6" name="TextBox 5">
            <a:extLst>
              <a:ext uri="{FF2B5EF4-FFF2-40B4-BE49-F238E27FC236}">
                <a16:creationId xmlns:a16="http://schemas.microsoft.com/office/drawing/2014/main" id="{8D5180DD-1F1B-F665-74C9-C81F5C049DA5}"/>
              </a:ext>
            </a:extLst>
          </p:cNvPr>
          <p:cNvSpPr txBox="1"/>
          <p:nvPr/>
        </p:nvSpPr>
        <p:spPr>
          <a:xfrm>
            <a:off x="485774" y="6466840"/>
            <a:ext cx="7971349" cy="369332"/>
          </a:xfrm>
          <a:prstGeom prst="rect">
            <a:avLst/>
          </a:prstGeom>
          <a:noFill/>
        </p:spPr>
        <p:txBody>
          <a:bodyPr wrap="square" rtlCol="0">
            <a:spAutoFit/>
          </a:bodyPr>
          <a:lstStyle/>
          <a:p>
            <a:pPr algn="ctr"/>
            <a:r>
              <a:rPr lang="en-IN" sz="1800" dirty="0">
                <a:latin typeface="Aharoni" panose="02010803020104030203" pitchFamily="2" charset="-79"/>
                <a:cs typeface="Aharoni" panose="02010803020104030203" pitchFamily="2" charset="-79"/>
              </a:rPr>
              <a:t>Most of the observations are not following Normal Distribution. </a:t>
            </a:r>
          </a:p>
        </p:txBody>
      </p:sp>
      <p:pic>
        <p:nvPicPr>
          <p:cNvPr id="7" name="Picture 6">
            <a:extLst>
              <a:ext uri="{FF2B5EF4-FFF2-40B4-BE49-F238E27FC236}">
                <a16:creationId xmlns:a16="http://schemas.microsoft.com/office/drawing/2014/main" id="{546B17B4-4D33-CA50-122E-EFACF44A2BD6}"/>
              </a:ext>
            </a:extLst>
          </p:cNvPr>
          <p:cNvPicPr>
            <a:picLocks noChangeAspect="1"/>
          </p:cNvPicPr>
          <p:nvPr/>
        </p:nvPicPr>
        <p:blipFill>
          <a:blip r:embed="rId4"/>
          <a:stretch>
            <a:fillRect/>
          </a:stretch>
        </p:blipFill>
        <p:spPr>
          <a:xfrm>
            <a:off x="-2081751" y="550905"/>
            <a:ext cx="6363777" cy="2878095"/>
          </a:xfrm>
          <a:prstGeom prst="rect">
            <a:avLst/>
          </a:prstGeom>
        </p:spPr>
      </p:pic>
      <p:pic>
        <p:nvPicPr>
          <p:cNvPr id="8" name="Picture 7">
            <a:extLst>
              <a:ext uri="{FF2B5EF4-FFF2-40B4-BE49-F238E27FC236}">
                <a16:creationId xmlns:a16="http://schemas.microsoft.com/office/drawing/2014/main" id="{2A806F11-042D-6CD5-BA93-0DA8D56D84CA}"/>
              </a:ext>
            </a:extLst>
          </p:cNvPr>
          <p:cNvPicPr>
            <a:picLocks noChangeAspect="1"/>
          </p:cNvPicPr>
          <p:nvPr/>
        </p:nvPicPr>
        <p:blipFill>
          <a:blip r:embed="rId5"/>
          <a:stretch>
            <a:fillRect/>
          </a:stretch>
        </p:blipFill>
        <p:spPr>
          <a:xfrm>
            <a:off x="-2018224" y="3555725"/>
            <a:ext cx="6363778" cy="2878095"/>
          </a:xfrm>
          <a:prstGeom prst="rect">
            <a:avLst/>
          </a:prstGeom>
        </p:spPr>
      </p:pic>
      <p:pic>
        <p:nvPicPr>
          <p:cNvPr id="2" name="Google Shape;441;p13">
            <a:extLst>
              <a:ext uri="{FF2B5EF4-FFF2-40B4-BE49-F238E27FC236}">
                <a16:creationId xmlns:a16="http://schemas.microsoft.com/office/drawing/2014/main" id="{9584335E-1A63-38B6-15CE-75C86F226DFF}"/>
              </a:ext>
            </a:extLst>
          </p:cNvPr>
          <p:cNvPicPr preferRelativeResize="0"/>
          <p:nvPr/>
        </p:nvPicPr>
        <p:blipFill rotWithShape="1">
          <a:blip r:embed="rId6">
            <a:alphaModFix/>
          </a:blip>
          <a:srcRect/>
          <a:stretch/>
        </p:blipFill>
        <p:spPr>
          <a:xfrm>
            <a:off x="9938882" y="86707"/>
            <a:ext cx="1187051" cy="411359"/>
          </a:xfrm>
          <a:prstGeom prst="rect">
            <a:avLst/>
          </a:prstGeom>
          <a:noFill/>
          <a:ln>
            <a:noFill/>
          </a:ln>
        </p:spPr>
      </p:pic>
    </p:spTree>
    <p:extLst>
      <p:ext uri="{BB962C8B-B14F-4D97-AF65-F5344CB8AC3E}">
        <p14:creationId xmlns:p14="http://schemas.microsoft.com/office/powerpoint/2010/main" val="350232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90411-FE5F-1550-A68A-0BD264E0BB84}"/>
              </a:ext>
            </a:extLst>
          </p:cNvPr>
          <p:cNvSpPr txBox="1"/>
          <p:nvPr/>
        </p:nvSpPr>
        <p:spPr>
          <a:xfrm>
            <a:off x="-1604963" y="495300"/>
            <a:ext cx="3209925" cy="646331"/>
          </a:xfrm>
          <a:prstGeom prst="rect">
            <a:avLst/>
          </a:prstGeom>
          <a:noFill/>
        </p:spPr>
        <p:txBody>
          <a:bodyPr wrap="square" rtlCol="0">
            <a:spAutoFit/>
          </a:bodyPr>
          <a:lstStyle/>
          <a:p>
            <a:r>
              <a:rPr lang="en-US" sz="3600" b="1" dirty="0">
                <a:solidFill>
                  <a:schemeClr val="accent2">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Heat map</a:t>
            </a:r>
            <a:endParaRPr lang="en-IN" sz="3600" dirty="0"/>
          </a:p>
        </p:txBody>
      </p:sp>
      <p:sp>
        <p:nvSpPr>
          <p:cNvPr id="3" name="TextBox 2">
            <a:extLst>
              <a:ext uri="{FF2B5EF4-FFF2-40B4-BE49-F238E27FC236}">
                <a16:creationId xmlns:a16="http://schemas.microsoft.com/office/drawing/2014/main" id="{71C937AB-6A59-56E4-5110-8DFEB247A853}"/>
              </a:ext>
            </a:extLst>
          </p:cNvPr>
          <p:cNvSpPr txBox="1"/>
          <p:nvPr/>
        </p:nvSpPr>
        <p:spPr>
          <a:xfrm>
            <a:off x="-1824038" y="2505670"/>
            <a:ext cx="4757738" cy="1846659"/>
          </a:xfrm>
          <a:prstGeom prst="rect">
            <a:avLst/>
          </a:prstGeom>
          <a:noFill/>
        </p:spPr>
        <p:txBody>
          <a:bodyPr wrap="square" rtlCol="0">
            <a:spAutoFit/>
          </a:bodyPr>
          <a:lstStyle/>
          <a:p>
            <a:r>
              <a:rPr lang="en-IN" sz="2000" dirty="0">
                <a:latin typeface="Aharoni" panose="02010803020104030203" pitchFamily="2" charset="-79"/>
                <a:cs typeface="Aharoni" panose="02010803020104030203" pitchFamily="2" charset="-79"/>
              </a:rPr>
              <a:t>Represents the correlation between 2 variables. We can see that protein and albumin (0.55) are having more correlation with each other than any other variables.</a:t>
            </a:r>
          </a:p>
          <a:p>
            <a:endParaRPr lang="en-IN" dirty="0"/>
          </a:p>
        </p:txBody>
      </p:sp>
      <p:pic>
        <p:nvPicPr>
          <p:cNvPr id="4" name="Picture 3">
            <a:extLst>
              <a:ext uri="{FF2B5EF4-FFF2-40B4-BE49-F238E27FC236}">
                <a16:creationId xmlns:a16="http://schemas.microsoft.com/office/drawing/2014/main" id="{6D1AABA3-7CB7-892C-B56D-A343FA69C16A}"/>
              </a:ext>
            </a:extLst>
          </p:cNvPr>
          <p:cNvPicPr>
            <a:picLocks noChangeAspect="1"/>
          </p:cNvPicPr>
          <p:nvPr/>
        </p:nvPicPr>
        <p:blipFill>
          <a:blip r:embed="rId2"/>
          <a:stretch>
            <a:fillRect/>
          </a:stretch>
        </p:blipFill>
        <p:spPr>
          <a:xfrm>
            <a:off x="3389171" y="703558"/>
            <a:ext cx="7010224" cy="5717582"/>
          </a:xfrm>
          <a:prstGeom prst="rect">
            <a:avLst/>
          </a:prstGeom>
        </p:spPr>
      </p:pic>
      <p:pic>
        <p:nvPicPr>
          <p:cNvPr id="5" name="Google Shape;441;p13">
            <a:extLst>
              <a:ext uri="{FF2B5EF4-FFF2-40B4-BE49-F238E27FC236}">
                <a16:creationId xmlns:a16="http://schemas.microsoft.com/office/drawing/2014/main" id="{C13B277F-B16B-C319-8840-488F4C741266}"/>
              </a:ext>
            </a:extLst>
          </p:cNvPr>
          <p:cNvPicPr preferRelativeResize="0"/>
          <p:nvPr/>
        </p:nvPicPr>
        <p:blipFill rotWithShape="1">
          <a:blip r:embed="rId3">
            <a:alphaModFix/>
          </a:blip>
          <a:srcRect/>
          <a:stretch/>
        </p:blipFill>
        <p:spPr>
          <a:xfrm>
            <a:off x="9938882" y="83941"/>
            <a:ext cx="1187051" cy="411359"/>
          </a:xfrm>
          <a:prstGeom prst="rect">
            <a:avLst/>
          </a:prstGeom>
          <a:noFill/>
          <a:ln>
            <a:noFill/>
          </a:ln>
        </p:spPr>
      </p:pic>
    </p:spTree>
    <p:extLst>
      <p:ext uri="{BB962C8B-B14F-4D97-AF65-F5344CB8AC3E}">
        <p14:creationId xmlns:p14="http://schemas.microsoft.com/office/powerpoint/2010/main" val="307402819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2080</TotalTime>
  <Words>547</Words>
  <Application>Microsoft Office PowerPoint</Application>
  <PresentationFormat>On-screen Show (4:3)</PresentationFormat>
  <Paragraphs>82</Paragraphs>
  <Slides>26</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26</vt:i4>
      </vt:variant>
    </vt:vector>
  </HeadingPairs>
  <TitlesOfParts>
    <vt:vector size="41" baseType="lpstr">
      <vt:lpstr>Noto Sans Symbols</vt:lpstr>
      <vt:lpstr>Arial Rounded</vt:lpstr>
      <vt:lpstr>Aharoni</vt:lpstr>
      <vt:lpstr>Calibri</vt:lpstr>
      <vt:lpstr>Cambria</vt:lpstr>
      <vt:lpstr>Agency FB</vt:lpstr>
      <vt:lpstr>Bahnschrift SemiBold Condensed</vt:lpstr>
      <vt:lpstr>Helvetica Neue</vt:lpstr>
      <vt:lpstr>Arial</vt:lpstr>
      <vt:lpstr>Verdana</vt:lpstr>
      <vt:lpstr>Century Gothic</vt:lpstr>
      <vt:lpstr>Algerian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Naveen Kumar</cp:lastModifiedBy>
  <cp:revision>6</cp:revision>
  <dcterms:created xsi:type="dcterms:W3CDTF">2012-08-17T07:00:49Z</dcterms:created>
  <dcterms:modified xsi:type="dcterms:W3CDTF">2023-03-10T10:10:06Z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